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4"/>
  </p:notesMasterIdLst>
  <p:handoutMasterIdLst>
    <p:handoutMasterId r:id="rId2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4" autoAdjust="0"/>
  </p:normalViewPr>
  <p:slideViewPr>
    <p:cSldViewPr snapToGrid="0">
      <p:cViewPr varScale="1">
        <p:scale>
          <a:sx n="69" d="100"/>
          <a:sy n="69"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985A61-EA4A-446C-B56C-9164FE79AAFF}" type="datetimeFigureOut">
              <a:rPr lang="es-ES" smtClean="0"/>
              <a:t>12/11/2020</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F16431-515C-4C3F-88C0-13A1588F7073}" type="slidenum">
              <a:rPr lang="es-ES" smtClean="0"/>
              <a:t>‹Nº›</a:t>
            </a:fld>
            <a:endParaRPr lang="es-ES"/>
          </a:p>
        </p:txBody>
      </p:sp>
    </p:spTree>
    <p:extLst>
      <p:ext uri="{BB962C8B-B14F-4D97-AF65-F5344CB8AC3E}">
        <p14:creationId xmlns:p14="http://schemas.microsoft.com/office/powerpoint/2010/main" val="40116158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3C79A-101C-43AD-A4FA-E99EFA442FD7}" type="datetimeFigureOut">
              <a:rPr lang="es-ES" smtClean="0"/>
              <a:t>12/11/2020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178BF-5931-443F-9D66-F8E89EEB0DC8}" type="slidenum">
              <a:rPr lang="es-ES" smtClean="0"/>
              <a:t>‹Nº›</a:t>
            </a:fld>
            <a:endParaRPr lang="es-ES"/>
          </a:p>
        </p:txBody>
      </p:sp>
    </p:spTree>
    <p:extLst>
      <p:ext uri="{BB962C8B-B14F-4D97-AF65-F5344CB8AC3E}">
        <p14:creationId xmlns:p14="http://schemas.microsoft.com/office/powerpoint/2010/main" val="24123377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432403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00BAACA-BCFD-4695-AC5C-1BF05BE2E17C}" type="datetime1">
              <a:rPr lang="es-ES" smtClean="0"/>
              <a:t>12/11/2020</a:t>
            </a:fld>
            <a:endParaRPr lang="es-E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s-ES" smtClean="0"/>
              <a:t>Gorordo Lucas Ariel - Universidad Nacional de Rio Cuarto</a:t>
            </a:r>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4EEB20-A36D-44D3-9F6C-CD1E5EF74AA4}" type="slidenum">
              <a:rPr lang="es-ES" smtClean="0"/>
              <a:t>‹Nº›</a:t>
            </a:fld>
            <a:endParaRPr lang="es-E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7920885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85781DA-6AF6-4DEB-A1C0-0BD8A7A8E206}" type="datetime1">
              <a:rPr lang="es-ES" smtClean="0"/>
              <a:t>12/11/2020</a:t>
            </a:fld>
            <a:endParaRPr lang="es-ES"/>
          </a:p>
        </p:txBody>
      </p:sp>
      <p:sp>
        <p:nvSpPr>
          <p:cNvPr id="5" name="Footer Placeholder 4"/>
          <p:cNvSpPr>
            <a:spLocks noGrp="1"/>
          </p:cNvSpPr>
          <p:nvPr>
            <p:ph type="ftr" sz="quarter" idx="11"/>
          </p:nvPr>
        </p:nvSpPr>
        <p:spPr/>
        <p:txBody>
          <a:bodyPr/>
          <a:lstStyle/>
          <a:p>
            <a:r>
              <a:rPr lang="es-ES" smtClean="0"/>
              <a:t>Gorordo Lucas Ariel - Universidad Nacional de Rio Cuarto</a:t>
            </a:r>
            <a:endParaRPr lang="es-ES"/>
          </a:p>
        </p:txBody>
      </p:sp>
      <p:sp>
        <p:nvSpPr>
          <p:cNvPr id="6" name="Slide Number Placeholder 5"/>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405684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57B9405-1818-4790-9A93-AA499C4790A1}" type="datetime1">
              <a:rPr lang="es-ES" smtClean="0"/>
              <a:t>12/11/2020</a:t>
            </a:fld>
            <a:endParaRPr lang="es-ES"/>
          </a:p>
        </p:txBody>
      </p:sp>
      <p:sp>
        <p:nvSpPr>
          <p:cNvPr id="5" name="Footer Placeholder 4"/>
          <p:cNvSpPr>
            <a:spLocks noGrp="1"/>
          </p:cNvSpPr>
          <p:nvPr>
            <p:ph type="ftr" sz="quarter" idx="11"/>
          </p:nvPr>
        </p:nvSpPr>
        <p:spPr/>
        <p:txBody>
          <a:bodyPr/>
          <a:lstStyle/>
          <a:p>
            <a:r>
              <a:rPr lang="es-ES" smtClean="0"/>
              <a:t>Gorordo Lucas Ariel - Universidad Nacional de Rio Cuarto</a:t>
            </a:r>
            <a:endParaRPr lang="es-ES"/>
          </a:p>
        </p:txBody>
      </p:sp>
      <p:sp>
        <p:nvSpPr>
          <p:cNvPr id="6" name="Slide Number Placeholder 5"/>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421081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71474F4-37C7-440D-93C7-D80DA657CE7B}" type="datetime1">
              <a:rPr lang="es-ES" smtClean="0"/>
              <a:t>12/11/2020</a:t>
            </a:fld>
            <a:endParaRPr lang="es-ES"/>
          </a:p>
        </p:txBody>
      </p:sp>
      <p:sp>
        <p:nvSpPr>
          <p:cNvPr id="5" name="Footer Placeholder 4"/>
          <p:cNvSpPr>
            <a:spLocks noGrp="1"/>
          </p:cNvSpPr>
          <p:nvPr>
            <p:ph type="ftr" sz="quarter" idx="11"/>
          </p:nvPr>
        </p:nvSpPr>
        <p:spPr/>
        <p:txBody>
          <a:bodyPr/>
          <a:lstStyle/>
          <a:p>
            <a:r>
              <a:rPr lang="es-ES" smtClean="0"/>
              <a:t>Gorordo Lucas Ariel - Universidad Nacional de Rio Cuarto</a:t>
            </a:r>
            <a:endParaRPr lang="es-ES"/>
          </a:p>
        </p:txBody>
      </p:sp>
      <p:sp>
        <p:nvSpPr>
          <p:cNvPr id="6" name="Slide Number Placeholder 5"/>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204911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58E1DF0-D67E-4E51-BBC3-B87F3D2782B6}" type="datetime1">
              <a:rPr lang="es-ES" smtClean="0"/>
              <a:t>12/11/2020</a:t>
            </a:fld>
            <a:endParaRPr lang="es-E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s-ES" smtClean="0"/>
              <a:t>Gorordo Lucas Ariel - Universidad Nacional de Rio Cuarto</a:t>
            </a:r>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4EEB20-A36D-44D3-9F6C-CD1E5EF74AA4}" type="slidenum">
              <a:rPr lang="es-ES" smtClean="0"/>
              <a:t>‹Nº›</a:t>
            </a:fld>
            <a:endParaRPr lang="es-E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346781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6860C82-1E48-4EB8-A149-A1D0D5973165}" type="datetime1">
              <a:rPr lang="es-ES" smtClean="0"/>
              <a:t>12/11/2020</a:t>
            </a:fld>
            <a:endParaRPr lang="es-ES"/>
          </a:p>
        </p:txBody>
      </p:sp>
      <p:sp>
        <p:nvSpPr>
          <p:cNvPr id="6" name="Footer Placeholder 5"/>
          <p:cNvSpPr>
            <a:spLocks noGrp="1"/>
          </p:cNvSpPr>
          <p:nvPr>
            <p:ph type="ftr" sz="quarter" idx="11"/>
          </p:nvPr>
        </p:nvSpPr>
        <p:spPr/>
        <p:txBody>
          <a:bodyPr/>
          <a:lstStyle/>
          <a:p>
            <a:r>
              <a:rPr lang="es-ES" smtClean="0"/>
              <a:t>Gorordo Lucas Ariel - Universidad Nacional de Rio Cuarto</a:t>
            </a:r>
            <a:endParaRPr lang="es-ES"/>
          </a:p>
        </p:txBody>
      </p:sp>
      <p:sp>
        <p:nvSpPr>
          <p:cNvPr id="7" name="Slide Number Placeholder 6"/>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3360649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2213E28-2464-45C4-A74E-95583A9EDB8D}" type="datetime1">
              <a:rPr lang="es-ES" smtClean="0"/>
              <a:t>12/11/2020</a:t>
            </a:fld>
            <a:endParaRPr lang="es-ES"/>
          </a:p>
        </p:txBody>
      </p:sp>
      <p:sp>
        <p:nvSpPr>
          <p:cNvPr id="8" name="Footer Placeholder 7"/>
          <p:cNvSpPr>
            <a:spLocks noGrp="1"/>
          </p:cNvSpPr>
          <p:nvPr>
            <p:ph type="ftr" sz="quarter" idx="11"/>
          </p:nvPr>
        </p:nvSpPr>
        <p:spPr/>
        <p:txBody>
          <a:bodyPr/>
          <a:lstStyle/>
          <a:p>
            <a:r>
              <a:rPr lang="es-ES" smtClean="0"/>
              <a:t>Gorordo Lucas Ariel - Universidad Nacional de Rio Cuarto</a:t>
            </a:r>
            <a:endParaRPr lang="es-ES"/>
          </a:p>
        </p:txBody>
      </p:sp>
      <p:sp>
        <p:nvSpPr>
          <p:cNvPr id="9" name="Slide Number Placeholder 8"/>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3633040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4E43391-8AB5-49C8-9CE7-2CEA3D908CD3}" type="datetime1">
              <a:rPr lang="es-ES" smtClean="0"/>
              <a:t>12/11/2020</a:t>
            </a:fld>
            <a:endParaRPr lang="es-ES"/>
          </a:p>
        </p:txBody>
      </p:sp>
      <p:sp>
        <p:nvSpPr>
          <p:cNvPr id="4" name="Footer Placeholder 3"/>
          <p:cNvSpPr>
            <a:spLocks noGrp="1"/>
          </p:cNvSpPr>
          <p:nvPr>
            <p:ph type="ftr" sz="quarter" idx="11"/>
          </p:nvPr>
        </p:nvSpPr>
        <p:spPr/>
        <p:txBody>
          <a:bodyPr/>
          <a:lstStyle/>
          <a:p>
            <a:r>
              <a:rPr lang="es-ES" smtClean="0"/>
              <a:t>Gorordo Lucas Ariel - Universidad Nacional de Rio Cuarto</a:t>
            </a:r>
            <a:endParaRPr lang="es-ES"/>
          </a:p>
        </p:txBody>
      </p:sp>
      <p:sp>
        <p:nvSpPr>
          <p:cNvPr id="5" name="Slide Number Placeholder 4"/>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1352576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1014D-F529-4182-B5BA-F79F8617C8F0}" type="datetime1">
              <a:rPr lang="es-ES" smtClean="0"/>
              <a:t>12/11/2020</a:t>
            </a:fld>
            <a:endParaRPr lang="es-ES"/>
          </a:p>
        </p:txBody>
      </p:sp>
      <p:sp>
        <p:nvSpPr>
          <p:cNvPr id="3" name="Footer Placeholder 2"/>
          <p:cNvSpPr>
            <a:spLocks noGrp="1"/>
          </p:cNvSpPr>
          <p:nvPr>
            <p:ph type="ftr" sz="quarter" idx="11"/>
          </p:nvPr>
        </p:nvSpPr>
        <p:spPr/>
        <p:txBody>
          <a:bodyPr/>
          <a:lstStyle/>
          <a:p>
            <a:r>
              <a:rPr lang="es-ES" smtClean="0"/>
              <a:t>Gorordo Lucas Ariel - Universidad Nacional de Rio Cuarto</a:t>
            </a:r>
            <a:endParaRPr lang="es-ES"/>
          </a:p>
        </p:txBody>
      </p:sp>
      <p:sp>
        <p:nvSpPr>
          <p:cNvPr id="4" name="Slide Number Placeholder 3"/>
          <p:cNvSpPr>
            <a:spLocks noGrp="1"/>
          </p:cNvSpPr>
          <p:nvPr>
            <p:ph type="sldNum" sz="quarter" idx="12"/>
          </p:nvPr>
        </p:nvSpPr>
        <p:spPr/>
        <p:txBody>
          <a:bodyPr/>
          <a:lstStyle/>
          <a:p>
            <a:fld id="{D54EEB20-A36D-44D3-9F6C-CD1E5EF74AA4}" type="slidenum">
              <a:rPr lang="es-ES" smtClean="0"/>
              <a:t>‹Nº›</a:t>
            </a:fld>
            <a:endParaRPr lang="es-ES"/>
          </a:p>
        </p:txBody>
      </p:sp>
    </p:spTree>
    <p:extLst>
      <p:ext uri="{BB962C8B-B14F-4D97-AF65-F5344CB8AC3E}">
        <p14:creationId xmlns:p14="http://schemas.microsoft.com/office/powerpoint/2010/main" val="428288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C3CDC59-7542-425F-991D-67060623C94C}" type="datetime1">
              <a:rPr lang="es-ES" smtClean="0"/>
              <a:t>12/11/2020</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s-ES" smtClean="0"/>
              <a:t>Gorordo Lucas Ariel - Universidad Nacional de Rio Cuarto</a:t>
            </a:r>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4EEB20-A36D-44D3-9F6C-CD1E5EF74AA4}"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291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41DF511-4546-41C8-A212-9C8D55BA3B6A}" type="datetime1">
              <a:rPr lang="es-ES" smtClean="0"/>
              <a:t>12/11/2020</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s-ES" smtClean="0"/>
              <a:t>Gorordo Lucas Ariel - Universidad Nacional de Rio Cuarto</a:t>
            </a:r>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4EEB20-A36D-44D3-9F6C-CD1E5EF74AA4}"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512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65AF2A8-C872-40A2-AD32-3B2C164BE69D}" type="datetime1">
              <a:rPr lang="es-ES" smtClean="0"/>
              <a:t>12/11/2020</a:t>
            </a:fld>
            <a:endParaRPr lang="es-E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s-ES" smtClean="0"/>
              <a:t>Gorordo Lucas Ariel - Universidad Nacional de Rio Cuarto</a:t>
            </a:r>
            <a:endParaRPr lang="es-E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4EEB20-A36D-44D3-9F6C-CD1E5EF74AA4}" type="slidenum">
              <a:rPr lang="es-ES" smtClean="0"/>
              <a:t>‹Nº›</a:t>
            </a:fld>
            <a:endParaRPr lang="es-E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63426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wav"/><Relationship Id="rId1" Type="http://schemas.openxmlformats.org/officeDocument/2006/relationships/audio" Target="NULL" TargetMode="Externa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6.mp4"/><Relationship Id="rId7" Type="http://schemas.openxmlformats.org/officeDocument/2006/relationships/image" Target="../media/image4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slideLayout" Target="../slideLayouts/slideLayout2.xml"/><Relationship Id="rId10" Type="http://schemas.openxmlformats.org/officeDocument/2006/relationships/image" Target="../media/image48.png"/><Relationship Id="rId4" Type="http://schemas.openxmlformats.org/officeDocument/2006/relationships/video" Target="../media/media6.mp4"/><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NULL" TargetMode="External"/><Relationship Id="rId7" Type="http://schemas.openxmlformats.org/officeDocument/2006/relationships/image" Target="../media/image52.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hyperlink" Target="https://morsedecoder.com/es/" TargetMode="External"/><Relationship Id="rId5" Type="http://schemas.openxmlformats.org/officeDocument/2006/relationships/slideLayout" Target="../slideLayouts/slideLayout2.xml"/><Relationship Id="rId4" Type="http://schemas.microsoft.com/office/2007/relationships/media" Target="../media/media8.wav"/><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10.wav"/><Relationship Id="rId7" Type="http://schemas.openxmlformats.org/officeDocument/2006/relationships/image" Target="../media/image2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24.png"/><Relationship Id="rId5" Type="http://schemas.openxmlformats.org/officeDocument/2006/relationships/slideLayout" Target="../slideLayouts/slideLayout2.xml"/><Relationship Id="rId4" Type="http://schemas.openxmlformats.org/officeDocument/2006/relationships/audio" Target="../media/media10.wav"/></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4.png"/><Relationship Id="rId5" Type="http://schemas.openxmlformats.org/officeDocument/2006/relationships/image" Target="../media/image23.gif"/><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15123" y="1903419"/>
            <a:ext cx="8361229" cy="1524002"/>
          </a:xfrm>
        </p:spPr>
        <p:txBody>
          <a:bodyPr/>
          <a:lstStyle/>
          <a:p>
            <a:r>
              <a:rPr lang="es-ES" sz="4800" dirty="0" smtClean="0"/>
              <a:t>Laboratorio de sistemas y Señales 2</a:t>
            </a:r>
            <a:endParaRPr lang="es-ES" sz="4800" dirty="0"/>
          </a:p>
        </p:txBody>
      </p:sp>
      <p:sp>
        <p:nvSpPr>
          <p:cNvPr id="3" name="Subtítulo 2"/>
          <p:cNvSpPr>
            <a:spLocks noGrp="1"/>
          </p:cNvSpPr>
          <p:nvPr>
            <p:ph type="subTitle" idx="1"/>
          </p:nvPr>
        </p:nvSpPr>
        <p:spPr>
          <a:xfrm>
            <a:off x="2679902" y="3720750"/>
            <a:ext cx="6831673" cy="1086237"/>
          </a:xfrm>
        </p:spPr>
        <p:txBody>
          <a:bodyPr/>
          <a:lstStyle/>
          <a:p>
            <a:r>
              <a:rPr lang="es-ES" dirty="0" smtClean="0"/>
              <a:t>Aplicaciones de la transformada de Fourier dependiente del tiempo (STFT)</a:t>
            </a:r>
            <a:endParaRPr lang="es-ES" dirty="0"/>
          </a:p>
        </p:txBody>
      </p:sp>
      <p:sp>
        <p:nvSpPr>
          <p:cNvPr id="4" name="CuadroTexto 3"/>
          <p:cNvSpPr txBox="1"/>
          <p:nvPr/>
        </p:nvSpPr>
        <p:spPr>
          <a:xfrm>
            <a:off x="748145" y="5666511"/>
            <a:ext cx="6220691" cy="369332"/>
          </a:xfrm>
          <a:prstGeom prst="rect">
            <a:avLst/>
          </a:prstGeom>
          <a:noFill/>
        </p:spPr>
        <p:txBody>
          <a:bodyPr wrap="square" rtlCol="0">
            <a:spAutoFit/>
          </a:bodyPr>
          <a:lstStyle/>
          <a:p>
            <a:r>
              <a:rPr lang="es-ES" dirty="0" smtClean="0"/>
              <a:t> Gorordo Lucas Ariel – Universidad Nacional de Rio Cuarto</a:t>
            </a:r>
            <a:endParaRPr lang="es-ES"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1677" y="152400"/>
            <a:ext cx="1006419" cy="1457691"/>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6874" y="152400"/>
            <a:ext cx="1011504" cy="1457691"/>
          </a:xfrm>
          <a:prstGeom prst="rect">
            <a:avLst/>
          </a:prstGeom>
        </p:spPr>
      </p:pic>
    </p:spTree>
    <p:extLst>
      <p:ext uri="{BB962C8B-B14F-4D97-AF65-F5344CB8AC3E}">
        <p14:creationId xmlns:p14="http://schemas.microsoft.com/office/powerpoint/2010/main" val="2490544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781374" y="183847"/>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10</a:t>
            </a:fld>
            <a:endParaRPr lang="es-ES" sz="3200" dirty="0"/>
          </a:p>
        </p:txBody>
      </p:sp>
      <p:sp>
        <p:nvSpPr>
          <p:cNvPr id="7" name="Título 1"/>
          <p:cNvSpPr>
            <a:spLocks noGrp="1"/>
          </p:cNvSpPr>
          <p:nvPr>
            <p:ph type="title"/>
          </p:nvPr>
        </p:nvSpPr>
        <p:spPr>
          <a:xfrm>
            <a:off x="800101" y="141615"/>
            <a:ext cx="9601200" cy="635261"/>
          </a:xfrm>
        </p:spPr>
        <p:txBody>
          <a:bodyPr>
            <a:normAutofit fontScale="90000"/>
          </a:bodyPr>
          <a:lstStyle/>
          <a:p>
            <a:r>
              <a:rPr lang="es-ES" b="1" dirty="0"/>
              <a:t>Ejercicios de Laboratorio</a:t>
            </a:r>
            <a:r>
              <a:rPr lang="es-ES" dirty="0"/>
              <a:t/>
            </a:r>
            <a:br>
              <a:rPr lang="es-ES" dirty="0"/>
            </a:br>
            <a:endParaRPr lang="es-ES" dirty="0"/>
          </a:p>
        </p:txBody>
      </p:sp>
      <p:sp>
        <p:nvSpPr>
          <p:cNvPr id="8" name="Rectángulo 7"/>
          <p:cNvSpPr/>
          <p:nvPr/>
        </p:nvSpPr>
        <p:spPr>
          <a:xfrm>
            <a:off x="800101" y="1488910"/>
            <a:ext cx="3796145" cy="26046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solidFill>
                  <a:schemeClr val="tx1"/>
                </a:solidFill>
              </a:rPr>
              <a:t>Características de simulación:</a:t>
            </a:r>
          </a:p>
          <a:p>
            <a:pPr algn="ctr"/>
            <a:r>
              <a:rPr lang="es-ES" u="sng" dirty="0" smtClean="0">
                <a:solidFill>
                  <a:schemeClr val="tx1"/>
                </a:solidFill>
              </a:rPr>
              <a:t>Ventana</a:t>
            </a:r>
            <a:r>
              <a:rPr lang="es-ES" dirty="0" smtClean="0">
                <a:solidFill>
                  <a:schemeClr val="tx1"/>
                </a:solidFill>
              </a:rPr>
              <a:t> : Rectangular</a:t>
            </a:r>
          </a:p>
          <a:p>
            <a:pPr algn="ctr"/>
            <a:endParaRPr lang="es-ES" dirty="0" smtClean="0">
              <a:solidFill>
                <a:schemeClr val="tx1"/>
              </a:solidFill>
            </a:endParaRPr>
          </a:p>
          <a:p>
            <a:pPr marL="285750" indent="-285750">
              <a:buFont typeface="Wingdings" panose="05000000000000000000" pitchFamily="2" charset="2"/>
              <a:buChar char="à"/>
            </a:pPr>
            <a:r>
              <a:rPr lang="es-ES" dirty="0" smtClean="0">
                <a:solidFill>
                  <a:schemeClr val="tx1"/>
                </a:solidFill>
              </a:rPr>
              <a:t>Longitud de ventana: 256</a:t>
            </a:r>
          </a:p>
          <a:p>
            <a:pPr marL="285750" indent="-285750">
              <a:buFont typeface="Wingdings" panose="05000000000000000000" pitchFamily="2" charset="2"/>
              <a:buChar char="à"/>
            </a:pPr>
            <a:r>
              <a:rPr lang="es-ES" dirty="0" smtClean="0">
                <a:solidFill>
                  <a:schemeClr val="tx1"/>
                </a:solidFill>
              </a:rPr>
              <a:t>Longitud de ventana: 512</a:t>
            </a:r>
          </a:p>
          <a:p>
            <a:pPr marL="285750" indent="-285750">
              <a:buFont typeface="Wingdings" panose="05000000000000000000" pitchFamily="2" charset="2"/>
              <a:buChar char="à"/>
            </a:pPr>
            <a:r>
              <a:rPr lang="es-ES" dirty="0">
                <a:solidFill>
                  <a:schemeClr val="tx1"/>
                </a:solidFill>
              </a:rPr>
              <a:t>Longitud de ventana: </a:t>
            </a:r>
            <a:r>
              <a:rPr lang="es-ES" dirty="0" smtClean="0">
                <a:solidFill>
                  <a:schemeClr val="tx1"/>
                </a:solidFill>
              </a:rPr>
              <a:t>1024</a:t>
            </a:r>
            <a:endParaRPr lang="es-ES" dirty="0">
              <a:solidFill>
                <a:schemeClr val="tx1"/>
              </a:solidFill>
            </a:endParaRPr>
          </a:p>
          <a:p>
            <a:pPr marL="285750" indent="-285750">
              <a:buFont typeface="Wingdings" panose="05000000000000000000" pitchFamily="2" charset="2"/>
              <a:buChar char="à"/>
            </a:pPr>
            <a:r>
              <a:rPr lang="es-ES" dirty="0">
                <a:solidFill>
                  <a:schemeClr val="tx1"/>
                </a:solidFill>
              </a:rPr>
              <a:t>Longitud de ventana: </a:t>
            </a:r>
            <a:r>
              <a:rPr lang="es-ES" dirty="0" smtClean="0">
                <a:solidFill>
                  <a:schemeClr val="tx1"/>
                </a:solidFill>
              </a:rPr>
              <a:t>2048</a:t>
            </a:r>
          </a:p>
          <a:p>
            <a:pPr marL="285750" indent="-285750">
              <a:buFont typeface="Wingdings" panose="05000000000000000000" pitchFamily="2" charset="2"/>
              <a:buChar char="à"/>
            </a:pPr>
            <a:endParaRPr lang="es-ES" dirty="0" smtClean="0">
              <a:solidFill>
                <a:schemeClr val="tx1"/>
              </a:solidFill>
            </a:endParaRPr>
          </a:p>
          <a:p>
            <a:r>
              <a:rPr lang="es-ES" dirty="0" smtClean="0">
                <a:solidFill>
                  <a:schemeClr val="tx1"/>
                </a:solidFill>
              </a:rPr>
              <a:t>Cantidad de puntos DFT: 16384</a:t>
            </a:r>
            <a:endParaRPr lang="es-ES" dirty="0">
              <a:solidFill>
                <a:schemeClr val="tx1"/>
              </a:solidFill>
            </a:endParaRPr>
          </a:p>
        </p:txBody>
      </p:sp>
      <p:sp>
        <p:nvSpPr>
          <p:cNvPr id="9" name="Rectángulo 8"/>
          <p:cNvSpPr/>
          <p:nvPr/>
        </p:nvSpPr>
        <p:spPr>
          <a:xfrm>
            <a:off x="800101" y="4254085"/>
            <a:ext cx="3796145" cy="2507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smtClean="0">
              <a:solidFill>
                <a:schemeClr val="tx1"/>
              </a:solidFill>
            </a:endParaRPr>
          </a:p>
          <a:p>
            <a:pPr algn="ctr"/>
            <a:r>
              <a:rPr lang="es-ES" b="1" dirty="0" smtClean="0">
                <a:solidFill>
                  <a:schemeClr val="tx1"/>
                </a:solidFill>
              </a:rPr>
              <a:t>Características de simulación:</a:t>
            </a:r>
          </a:p>
          <a:p>
            <a:pPr algn="ctr"/>
            <a:r>
              <a:rPr lang="es-ES" u="sng" dirty="0" smtClean="0">
                <a:solidFill>
                  <a:schemeClr val="tx1"/>
                </a:solidFill>
              </a:rPr>
              <a:t>Ventana</a:t>
            </a:r>
            <a:r>
              <a:rPr lang="es-ES" dirty="0" smtClean="0">
                <a:solidFill>
                  <a:schemeClr val="tx1"/>
                </a:solidFill>
              </a:rPr>
              <a:t> : </a:t>
            </a:r>
            <a:r>
              <a:rPr lang="es-ES" dirty="0" err="1" smtClean="0">
                <a:solidFill>
                  <a:schemeClr val="tx1"/>
                </a:solidFill>
              </a:rPr>
              <a:t>Blackman</a:t>
            </a:r>
            <a:endParaRPr lang="es-ES" dirty="0" smtClean="0">
              <a:solidFill>
                <a:schemeClr val="tx1"/>
              </a:solidFill>
            </a:endParaRPr>
          </a:p>
          <a:p>
            <a:pPr algn="ctr"/>
            <a:endParaRPr lang="es-ES" dirty="0" smtClean="0">
              <a:solidFill>
                <a:schemeClr val="tx1"/>
              </a:solidFill>
            </a:endParaRPr>
          </a:p>
          <a:p>
            <a:pPr marL="285750" indent="-285750">
              <a:buFont typeface="Wingdings" panose="05000000000000000000" pitchFamily="2" charset="2"/>
              <a:buChar char="à"/>
            </a:pPr>
            <a:r>
              <a:rPr lang="es-ES" dirty="0" smtClean="0">
                <a:solidFill>
                  <a:schemeClr val="tx1"/>
                </a:solidFill>
              </a:rPr>
              <a:t>Longitud de ventana: 256</a:t>
            </a:r>
          </a:p>
          <a:p>
            <a:pPr marL="285750" indent="-285750">
              <a:buFont typeface="Wingdings" panose="05000000000000000000" pitchFamily="2" charset="2"/>
              <a:buChar char="à"/>
            </a:pPr>
            <a:r>
              <a:rPr lang="es-ES" dirty="0" smtClean="0">
                <a:solidFill>
                  <a:schemeClr val="tx1"/>
                </a:solidFill>
              </a:rPr>
              <a:t>Longitud de ventana: 512</a:t>
            </a:r>
          </a:p>
          <a:p>
            <a:pPr marL="285750" indent="-285750">
              <a:buFont typeface="Wingdings" panose="05000000000000000000" pitchFamily="2" charset="2"/>
              <a:buChar char="à"/>
            </a:pPr>
            <a:r>
              <a:rPr lang="es-ES" dirty="0">
                <a:solidFill>
                  <a:schemeClr val="tx1"/>
                </a:solidFill>
              </a:rPr>
              <a:t>Longitud de ventana: </a:t>
            </a:r>
            <a:r>
              <a:rPr lang="es-ES" dirty="0" smtClean="0">
                <a:solidFill>
                  <a:schemeClr val="tx1"/>
                </a:solidFill>
              </a:rPr>
              <a:t>1024</a:t>
            </a:r>
            <a:endParaRPr lang="es-ES" dirty="0">
              <a:solidFill>
                <a:schemeClr val="tx1"/>
              </a:solidFill>
            </a:endParaRPr>
          </a:p>
          <a:p>
            <a:pPr marL="285750" indent="-285750">
              <a:buFont typeface="Wingdings" panose="05000000000000000000" pitchFamily="2" charset="2"/>
              <a:buChar char="à"/>
            </a:pPr>
            <a:r>
              <a:rPr lang="es-ES" dirty="0">
                <a:solidFill>
                  <a:schemeClr val="tx1"/>
                </a:solidFill>
              </a:rPr>
              <a:t>Longitud de ventana: </a:t>
            </a:r>
            <a:r>
              <a:rPr lang="es-ES" dirty="0" smtClean="0">
                <a:solidFill>
                  <a:schemeClr val="tx1"/>
                </a:solidFill>
              </a:rPr>
              <a:t>2048</a:t>
            </a:r>
            <a:endParaRPr lang="es-ES" dirty="0">
              <a:solidFill>
                <a:schemeClr val="tx1"/>
              </a:solidFill>
            </a:endParaRPr>
          </a:p>
          <a:p>
            <a:endParaRPr lang="es-ES" dirty="0" smtClean="0">
              <a:solidFill>
                <a:schemeClr val="tx1"/>
              </a:solidFill>
            </a:endParaRPr>
          </a:p>
          <a:p>
            <a:r>
              <a:rPr lang="es-ES" dirty="0" smtClean="0">
                <a:solidFill>
                  <a:schemeClr val="tx1"/>
                </a:solidFill>
              </a:rPr>
              <a:t>Cantidad de puntos DFT: 16384</a:t>
            </a:r>
            <a:endParaRPr lang="es-ES" dirty="0">
              <a:solidFill>
                <a:schemeClr val="tx1"/>
              </a:solidFill>
            </a:endParaRPr>
          </a:p>
          <a:p>
            <a:pPr algn="ctr"/>
            <a:endParaRPr lang="es-ES" dirty="0">
              <a:solidFill>
                <a:schemeClr val="tx1"/>
              </a:solidFill>
            </a:endParaRPr>
          </a:p>
        </p:txBody>
      </p:sp>
      <p:sp>
        <p:nvSpPr>
          <p:cNvPr id="10" name="Flecha derecha 9"/>
          <p:cNvSpPr/>
          <p:nvPr/>
        </p:nvSpPr>
        <p:spPr>
          <a:xfrm>
            <a:off x="5049981" y="1725771"/>
            <a:ext cx="817418" cy="78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derecha 10"/>
          <p:cNvSpPr/>
          <p:nvPr/>
        </p:nvSpPr>
        <p:spPr>
          <a:xfrm>
            <a:off x="5191992" y="4718212"/>
            <a:ext cx="817418" cy="789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134" y="3786453"/>
            <a:ext cx="4095396" cy="3071547"/>
          </a:xfrm>
          <a:prstGeom prst="rect">
            <a:avLst/>
          </a:prstGeom>
        </p:spPr>
      </p:pic>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530" y="588461"/>
            <a:ext cx="4263990" cy="3197992"/>
          </a:xfrm>
          <a:prstGeom prst="rect">
            <a:avLst/>
          </a:prstGeom>
        </p:spPr>
      </p:pic>
      <p:sp>
        <p:nvSpPr>
          <p:cNvPr id="13" name="Marcador de contenido 2"/>
          <p:cNvSpPr>
            <a:spLocks noGrp="1"/>
          </p:cNvSpPr>
          <p:nvPr>
            <p:ph idx="1"/>
          </p:nvPr>
        </p:nvSpPr>
        <p:spPr>
          <a:xfrm>
            <a:off x="936498" y="775854"/>
            <a:ext cx="2608117" cy="628334"/>
          </a:xfrm>
        </p:spPr>
        <p:txBody>
          <a:bodyPr>
            <a:normAutofit/>
          </a:bodyPr>
          <a:lstStyle/>
          <a:p>
            <a:r>
              <a:rPr lang="es-ES" sz="3200" dirty="0"/>
              <a:t>Ejercicio </a:t>
            </a:r>
            <a:r>
              <a:rPr lang="es-ES" sz="3200" dirty="0" smtClean="0"/>
              <a:t>2</a:t>
            </a:r>
            <a:endParaRPr lang="es-ES" sz="3200" dirty="0"/>
          </a:p>
        </p:txBody>
      </p:sp>
    </p:spTree>
    <p:extLst>
      <p:ext uri="{BB962C8B-B14F-4D97-AF65-F5344CB8AC3E}">
        <p14:creationId xmlns:p14="http://schemas.microsoft.com/office/powerpoint/2010/main" val="4242730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00101" y="843742"/>
            <a:ext cx="2608117" cy="628334"/>
          </a:xfrm>
        </p:spPr>
        <p:txBody>
          <a:bodyPr>
            <a:normAutofit/>
          </a:bodyPr>
          <a:lstStyle/>
          <a:p>
            <a:r>
              <a:rPr lang="es-ES" sz="3200" dirty="0"/>
              <a:t>Ejercicio 3</a:t>
            </a:r>
          </a:p>
        </p:txBody>
      </p:sp>
      <p:sp>
        <p:nvSpPr>
          <p:cNvPr id="6" name="Marcador de número de diapositiva 5"/>
          <p:cNvSpPr>
            <a:spLocks noGrp="1"/>
          </p:cNvSpPr>
          <p:nvPr>
            <p:ph type="sldNum" sz="quarter" idx="12"/>
          </p:nvPr>
        </p:nvSpPr>
        <p:spPr>
          <a:xfrm>
            <a:off x="9472736" y="256938"/>
            <a:ext cx="1500064" cy="404614"/>
          </a:xfrm>
        </p:spPr>
        <p:txBody>
          <a:bodyPr/>
          <a:lstStyle/>
          <a:p>
            <a:fld id="{D54EEB20-A36D-44D3-9F6C-CD1E5EF74AA4}" type="slidenum">
              <a:rPr lang="es-ES" sz="36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11</a:t>
            </a:fld>
            <a:endParaRPr lang="es-ES" sz="3600" dirty="0"/>
          </a:p>
        </p:txBody>
      </p:sp>
      <p:sp>
        <p:nvSpPr>
          <p:cNvPr id="7" name="Título 1"/>
          <p:cNvSpPr>
            <a:spLocks noGrp="1"/>
          </p:cNvSpPr>
          <p:nvPr>
            <p:ph type="title"/>
          </p:nvPr>
        </p:nvSpPr>
        <p:spPr>
          <a:xfrm>
            <a:off x="800101" y="141615"/>
            <a:ext cx="9601200" cy="648094"/>
          </a:xfrm>
        </p:spPr>
        <p:txBody>
          <a:bodyPr>
            <a:normAutofit fontScale="90000"/>
          </a:bodyPr>
          <a:lstStyle/>
          <a:p>
            <a:r>
              <a:rPr lang="es-ES" b="1" dirty="0"/>
              <a:t>Ejercicios de Laboratorio</a:t>
            </a:r>
            <a:r>
              <a:rPr lang="es-ES" dirty="0"/>
              <a:t/>
            </a:r>
            <a:br>
              <a:rPr lang="es-ES" dirty="0"/>
            </a:br>
            <a:endParaRPr lang="es-ES" dirty="0"/>
          </a:p>
        </p:txBody>
      </p:sp>
      <p:sp>
        <p:nvSpPr>
          <p:cNvPr id="9" name="CuadroTexto 8"/>
          <p:cNvSpPr txBox="1"/>
          <p:nvPr/>
        </p:nvSpPr>
        <p:spPr>
          <a:xfrm>
            <a:off x="936170" y="1432742"/>
            <a:ext cx="10889673" cy="1200329"/>
          </a:xfrm>
          <a:prstGeom prst="rect">
            <a:avLst/>
          </a:prstGeom>
          <a:noFill/>
        </p:spPr>
        <p:txBody>
          <a:bodyPr wrap="square" rtlCol="0">
            <a:spAutoFit/>
          </a:bodyPr>
          <a:lstStyle/>
          <a:p>
            <a:pPr algn="just"/>
            <a:r>
              <a:rPr lang="es-ES" dirty="0"/>
              <a:t>Generar mediante la aplicación </a:t>
            </a:r>
            <a:r>
              <a:rPr lang="es-ES" i="1" dirty="0"/>
              <a:t>“Generador de frecuencias”</a:t>
            </a:r>
            <a:r>
              <a:rPr lang="es-ES" dirty="0"/>
              <a:t>  una simulación de las teclas pulsadas en una llamada telefónica para luego capturar las señales mediante Matlab ( Simulink ) y calcular el  Espectrograma. Elija diferentes tipos de ventana , longitudes , puntos de la DFT y analice los resultados obtenidos y </a:t>
            </a:r>
            <a:r>
              <a:rPr lang="es-ES" dirty="0" err="1"/>
              <a:t>comparelos</a:t>
            </a:r>
            <a:r>
              <a:rPr lang="es-ES" dirty="0"/>
              <a:t> con los de la aplicación </a:t>
            </a:r>
            <a:r>
              <a:rPr lang="es-ES" i="1" dirty="0"/>
              <a:t>“</a:t>
            </a:r>
            <a:r>
              <a:rPr lang="es-ES" i="1" dirty="0" err="1"/>
              <a:t>Spectroid</a:t>
            </a:r>
            <a:r>
              <a:rPr lang="es-ES" dirty="0"/>
              <a:t>”.</a:t>
            </a:r>
          </a:p>
        </p:txBody>
      </p:sp>
      <p:pic>
        <p:nvPicPr>
          <p:cNvPr id="10" name="Picture 2" descr="Formato WAV « Formatos de Audio y Vid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220" y="3038784"/>
            <a:ext cx="1519481" cy="1519481"/>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3679371" y="4607493"/>
            <a:ext cx="3006436" cy="369332"/>
          </a:xfrm>
          <a:prstGeom prst="rect">
            <a:avLst/>
          </a:prstGeom>
          <a:noFill/>
        </p:spPr>
        <p:txBody>
          <a:bodyPr wrap="square" rtlCol="0">
            <a:spAutoFit/>
          </a:bodyPr>
          <a:lstStyle/>
          <a:p>
            <a:r>
              <a:rPr lang="es-ES" dirty="0" smtClean="0"/>
              <a:t>Intro_Ejercicio_3.wav</a:t>
            </a:r>
            <a:endParaRPr lang="es-ES" dirty="0"/>
          </a:p>
        </p:txBody>
      </p:sp>
      <p:pic>
        <p:nvPicPr>
          <p:cNvPr id="12" name="Intro_Ejercicio_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76207" y="3542952"/>
            <a:ext cx="609600" cy="609600"/>
          </a:xfrm>
          <a:prstGeom prst="rect">
            <a:avLst/>
          </a:prstGeom>
        </p:spPr>
      </p:pic>
      <p:sp>
        <p:nvSpPr>
          <p:cNvPr id="13" name="CuadroTexto 12"/>
          <p:cNvSpPr txBox="1"/>
          <p:nvPr/>
        </p:nvSpPr>
        <p:spPr>
          <a:xfrm>
            <a:off x="7292009" y="3088012"/>
            <a:ext cx="4777000" cy="2031325"/>
          </a:xfrm>
          <a:prstGeom prst="rect">
            <a:avLst/>
          </a:prstGeom>
          <a:solidFill>
            <a:srgbClr val="F8F8F8"/>
          </a:solid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u="sng" dirty="0" err="1" smtClean="0"/>
              <a:t>Command</a:t>
            </a:r>
            <a:r>
              <a:rPr lang="es-ES" u="sng" dirty="0" smtClean="0"/>
              <a:t> </a:t>
            </a:r>
            <a:r>
              <a:rPr lang="es-ES" u="sng" dirty="0" err="1" smtClean="0"/>
              <a:t>Window</a:t>
            </a:r>
            <a:endParaRPr lang="es-ES" u="sng" dirty="0" smtClean="0"/>
          </a:p>
          <a:p>
            <a:endParaRPr lang="es-ES" dirty="0"/>
          </a:p>
          <a:p>
            <a:r>
              <a:rPr lang="es-ES" dirty="0" smtClean="0"/>
              <a:t>&gt;&gt; [Sonido,Fs]=</a:t>
            </a:r>
            <a:r>
              <a:rPr lang="es-ES" dirty="0" err="1" smtClean="0"/>
              <a:t>audioread</a:t>
            </a:r>
            <a:r>
              <a:rPr lang="es-ES" dirty="0" smtClean="0"/>
              <a:t>(‘Intro_Ejercicio_3.wav');</a:t>
            </a:r>
          </a:p>
          <a:p>
            <a:endParaRPr lang="es-ES" dirty="0" smtClean="0"/>
          </a:p>
          <a:p>
            <a:r>
              <a:rPr lang="es-ES" dirty="0" smtClean="0"/>
              <a:t>&gt;&gt; Script_Lab2_Sys2</a:t>
            </a:r>
          </a:p>
          <a:p>
            <a:endParaRPr lang="es-ES" dirty="0" smtClean="0"/>
          </a:p>
        </p:txBody>
      </p:sp>
      <p:pic>
        <p:nvPicPr>
          <p:cNvPr id="14" name="Imagen 13"/>
          <p:cNvPicPr>
            <a:picLocks noChangeAspect="1"/>
          </p:cNvPicPr>
          <p:nvPr/>
        </p:nvPicPr>
        <p:blipFill>
          <a:blip r:embed="rId6"/>
          <a:stretch>
            <a:fillRect/>
          </a:stretch>
        </p:blipFill>
        <p:spPr>
          <a:xfrm>
            <a:off x="857255" y="2612372"/>
            <a:ext cx="2754082" cy="4157948"/>
          </a:xfrm>
          <a:prstGeom prst="rect">
            <a:avLst/>
          </a:prstGeom>
        </p:spPr>
      </p:pic>
      <p:sp>
        <p:nvSpPr>
          <p:cNvPr id="17" name="Rectángulo 16"/>
          <p:cNvSpPr/>
          <p:nvPr/>
        </p:nvSpPr>
        <p:spPr>
          <a:xfrm>
            <a:off x="7292009" y="5574278"/>
            <a:ext cx="3752950" cy="400110"/>
          </a:xfrm>
          <a:prstGeom prst="rect">
            <a:avLst/>
          </a:prstGeom>
        </p:spPr>
        <p:txBody>
          <a:bodyPr wrap="none">
            <a:spAutoFit/>
          </a:bodyPr>
          <a:lstStyle/>
          <a:p>
            <a:r>
              <a:rPr lang="es-ES" sz="2000" dirty="0" smtClean="0">
                <a:ln w="0"/>
                <a:effectLst>
                  <a:outerShdw blurRad="38100" dist="19050" dir="2700000" algn="tl" rotWithShape="0">
                    <a:schemeClr val="dk1">
                      <a:alpha val="40000"/>
                    </a:schemeClr>
                  </a:outerShdw>
                </a:effectLst>
              </a:rPr>
              <a:t>¿Cuál es la secuencia numérica?</a:t>
            </a:r>
            <a:endParaRPr lang="es-ES" sz="2000" dirty="0">
              <a:ln w="0"/>
              <a:effectLst>
                <a:outerShdw blurRad="38100" dist="19050" dir="2700000" algn="tl" rotWithShape="0">
                  <a:schemeClr val="dk1">
                    <a:alpha val="40000"/>
                  </a:schemeClr>
                </a:outerShdw>
              </a:effectLst>
            </a:endParaRPr>
          </a:p>
        </p:txBody>
      </p:sp>
      <p:sp>
        <p:nvSpPr>
          <p:cNvPr id="19" name="Flecha curvada hacia la derecha 18"/>
          <p:cNvSpPr/>
          <p:nvPr/>
        </p:nvSpPr>
        <p:spPr>
          <a:xfrm>
            <a:off x="6362944" y="4762936"/>
            <a:ext cx="781794" cy="12160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4202947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617009" y="249500"/>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12</a:t>
            </a:fld>
            <a:endParaRPr lang="es-ES" sz="3200" dirty="0"/>
          </a:p>
        </p:txBody>
      </p:sp>
      <p:sp>
        <p:nvSpPr>
          <p:cNvPr id="8" name="Título 1"/>
          <p:cNvSpPr>
            <a:spLocks noGrp="1"/>
          </p:cNvSpPr>
          <p:nvPr>
            <p:ph type="title"/>
          </p:nvPr>
        </p:nvSpPr>
        <p:spPr>
          <a:xfrm>
            <a:off x="813955" y="127760"/>
            <a:ext cx="5808518" cy="648094"/>
          </a:xfrm>
        </p:spPr>
        <p:txBody>
          <a:bodyPr>
            <a:normAutofit fontScale="90000"/>
          </a:bodyPr>
          <a:lstStyle/>
          <a:p>
            <a:r>
              <a:rPr lang="es-ES" b="1" dirty="0"/>
              <a:t>Ejercicios de Laboratorio</a:t>
            </a:r>
            <a:r>
              <a:rPr lang="es-ES" dirty="0"/>
              <a:t/>
            </a:r>
            <a:br>
              <a:rPr lang="es-ES" dirty="0"/>
            </a:br>
            <a:endParaRPr lang="es-ES" dirty="0"/>
          </a:p>
        </p:txBody>
      </p:sp>
      <p:sp>
        <p:nvSpPr>
          <p:cNvPr id="10" name="CuadroTexto 9"/>
          <p:cNvSpPr txBox="1"/>
          <p:nvPr/>
        </p:nvSpPr>
        <p:spPr>
          <a:xfrm>
            <a:off x="1213826" y="1440873"/>
            <a:ext cx="5283956" cy="5355312"/>
          </a:xfrm>
          <a:prstGeom prst="rect">
            <a:avLst/>
          </a:prstGeom>
          <a:noFill/>
        </p:spPr>
        <p:txBody>
          <a:bodyPr wrap="square" rtlCol="0">
            <a:spAutoFit/>
          </a:bodyPr>
          <a:lstStyle/>
          <a:p>
            <a:pPr algn="just"/>
            <a:r>
              <a:rPr lang="es-ES" dirty="0" smtClean="0"/>
              <a:t>Se puede apreciar a simple vista que la duración de cada tono tiene una duración entre </a:t>
            </a:r>
            <a:r>
              <a:rPr lang="es-ES" b="1" dirty="0" smtClean="0"/>
              <a:t>1</a:t>
            </a:r>
            <a:r>
              <a:rPr lang="es-ES" dirty="0" smtClean="0"/>
              <a:t> y </a:t>
            </a:r>
            <a:r>
              <a:rPr lang="es-ES" b="1" dirty="0" smtClean="0"/>
              <a:t>2</a:t>
            </a:r>
            <a:r>
              <a:rPr lang="es-ES" dirty="0" smtClean="0"/>
              <a:t> segundos como mucho y pausas entre medio de mínimo </a:t>
            </a:r>
            <a:r>
              <a:rPr lang="es-ES" b="1" dirty="0" smtClean="0"/>
              <a:t>½</a:t>
            </a:r>
            <a:r>
              <a:rPr lang="es-ES" dirty="0" smtClean="0"/>
              <a:t> segundo.</a:t>
            </a:r>
          </a:p>
          <a:p>
            <a:pPr algn="just"/>
            <a:endParaRPr lang="es-ES" dirty="0" smtClean="0"/>
          </a:p>
          <a:p>
            <a:pPr algn="just"/>
            <a:endParaRPr lang="es-ES" dirty="0" smtClean="0"/>
          </a:p>
          <a:p>
            <a:endParaRPr lang="es-ES" dirty="0"/>
          </a:p>
          <a:p>
            <a:pPr algn="just"/>
            <a:r>
              <a:rPr lang="es-ES" dirty="0" smtClean="0"/>
              <a:t>Conociendo la frecuencia de muestreo </a:t>
            </a:r>
            <a:r>
              <a:rPr lang="es-ES" dirty="0" err="1" smtClean="0"/>
              <a:t>Fs</a:t>
            </a:r>
            <a:r>
              <a:rPr lang="es-ES" dirty="0" smtClean="0"/>
              <a:t>= 44100 Hz y teniendo en cuenta que representa la cantidad de muestras por segundo.</a:t>
            </a:r>
          </a:p>
          <a:p>
            <a:pPr algn="just"/>
            <a:endParaRPr lang="es-ES" dirty="0"/>
          </a:p>
          <a:p>
            <a:pPr algn="just"/>
            <a:r>
              <a:rPr lang="es-ES" dirty="0" smtClean="0"/>
              <a:t>Se podrían considerar tamaños de ventana de:</a:t>
            </a:r>
          </a:p>
          <a:p>
            <a:pPr algn="just"/>
            <a:endParaRPr lang="es-ES" dirty="0" smtClean="0"/>
          </a:p>
          <a:p>
            <a:pPr marL="285750" indent="-285750" algn="just">
              <a:buFont typeface="Arial" panose="020B0604020202020204" pitchFamily="34" charset="0"/>
              <a:buChar char="•"/>
            </a:pPr>
            <a:r>
              <a:rPr lang="es-ES" dirty="0" smtClean="0"/>
              <a:t>L= 11025 </a:t>
            </a:r>
            <a:r>
              <a:rPr lang="es-ES" dirty="0" smtClean="0">
                <a:sym typeface="Wingdings" panose="05000000000000000000" pitchFamily="2" charset="2"/>
              </a:rPr>
              <a:t> </a:t>
            </a:r>
            <a:r>
              <a:rPr lang="es-ES" dirty="0" smtClean="0"/>
              <a:t>resolución temporal = 0.25 </a:t>
            </a:r>
            <a:r>
              <a:rPr lang="es-ES" dirty="0" err="1" smtClean="0"/>
              <a:t>seg</a:t>
            </a:r>
            <a:r>
              <a:rPr lang="es-ES" dirty="0" smtClean="0"/>
              <a:t>/div  Cantidad de segmentos = 40</a:t>
            </a:r>
          </a:p>
          <a:p>
            <a:pPr marL="285750" indent="-285750" algn="just">
              <a:buFont typeface="Arial" panose="020B0604020202020204" pitchFamily="34" charset="0"/>
              <a:buChar char="•"/>
            </a:pPr>
            <a:r>
              <a:rPr lang="es-ES" dirty="0" smtClean="0"/>
              <a:t>L=5513 </a:t>
            </a:r>
            <a:r>
              <a:rPr lang="es-ES" dirty="0" smtClean="0">
                <a:sym typeface="Wingdings" panose="05000000000000000000" pitchFamily="2" charset="2"/>
              </a:rPr>
              <a:t> resolución temporal = 0.125 </a:t>
            </a:r>
            <a:r>
              <a:rPr lang="es-ES" dirty="0" err="1" smtClean="0">
                <a:sym typeface="Wingdings" panose="05000000000000000000" pitchFamily="2" charset="2"/>
              </a:rPr>
              <a:t>seg</a:t>
            </a:r>
            <a:r>
              <a:rPr lang="es-ES" dirty="0" smtClean="0">
                <a:sym typeface="Wingdings" panose="05000000000000000000" pitchFamily="2" charset="2"/>
              </a:rPr>
              <a:t>/div</a:t>
            </a:r>
            <a:r>
              <a:rPr lang="es-ES" dirty="0" smtClean="0"/>
              <a:t>   Cantidad de segmentos = 80</a:t>
            </a:r>
          </a:p>
          <a:p>
            <a:pPr marL="285750" indent="-285750" algn="just">
              <a:buFont typeface="Arial" panose="020B0604020202020204" pitchFamily="34" charset="0"/>
              <a:buChar char="•"/>
            </a:pPr>
            <a:r>
              <a:rPr lang="es-ES" dirty="0" smtClean="0"/>
              <a:t>L=2757 </a:t>
            </a:r>
            <a:r>
              <a:rPr lang="es-ES" dirty="0" smtClean="0">
                <a:sym typeface="Wingdings" panose="05000000000000000000" pitchFamily="2" charset="2"/>
              </a:rPr>
              <a:t> resolución temporal = 0.0625 </a:t>
            </a:r>
            <a:r>
              <a:rPr lang="es-ES" dirty="0" err="1" smtClean="0">
                <a:sym typeface="Wingdings" panose="05000000000000000000" pitchFamily="2" charset="2"/>
              </a:rPr>
              <a:t>seg</a:t>
            </a:r>
            <a:r>
              <a:rPr lang="es-ES" dirty="0" smtClean="0">
                <a:sym typeface="Wingdings" panose="05000000000000000000" pitchFamily="2" charset="2"/>
              </a:rPr>
              <a:t>/div Cantidad de segmentos= 160</a:t>
            </a:r>
            <a:endParaRPr lang="es-ES" dirty="0"/>
          </a:p>
        </p:txBody>
      </p:sp>
      <p:sp>
        <p:nvSpPr>
          <p:cNvPr id="11" name="Flecha abajo 10"/>
          <p:cNvSpPr/>
          <p:nvPr/>
        </p:nvSpPr>
        <p:spPr>
          <a:xfrm>
            <a:off x="3634131" y="2735603"/>
            <a:ext cx="443346" cy="416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1213826" y="4973598"/>
            <a:ext cx="5283957" cy="179487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p:cNvSpPr txBox="1"/>
          <p:nvPr/>
        </p:nvSpPr>
        <p:spPr>
          <a:xfrm>
            <a:off x="6968836" y="1440873"/>
            <a:ext cx="4433455" cy="2585323"/>
          </a:xfrm>
          <a:prstGeom prst="rect">
            <a:avLst/>
          </a:prstGeom>
          <a:noFill/>
        </p:spPr>
        <p:txBody>
          <a:bodyPr wrap="square" rtlCol="0">
            <a:spAutoFit/>
          </a:bodyPr>
          <a:lstStyle/>
          <a:p>
            <a:r>
              <a:rPr lang="es-ES" dirty="0" smtClean="0"/>
              <a:t>La cantidad de muestras de la señal son :</a:t>
            </a:r>
          </a:p>
          <a:p>
            <a:endParaRPr lang="es-ES" dirty="0"/>
          </a:p>
          <a:p>
            <a:pPr algn="ctr"/>
            <a:r>
              <a:rPr lang="es-ES" dirty="0" smtClean="0"/>
              <a:t>441344</a:t>
            </a:r>
          </a:p>
          <a:p>
            <a:pPr algn="ctr"/>
            <a:endParaRPr lang="es-ES" dirty="0"/>
          </a:p>
          <a:p>
            <a:r>
              <a:rPr lang="es-ES" dirty="0" smtClean="0"/>
              <a:t>La cantidad de segundos de audio son :</a:t>
            </a:r>
          </a:p>
          <a:p>
            <a:endParaRPr lang="es-ES" dirty="0" smtClean="0"/>
          </a:p>
          <a:p>
            <a:pPr algn="ctr"/>
            <a:r>
              <a:rPr lang="es-ES" dirty="0" smtClean="0"/>
              <a:t>441344/44100 </a:t>
            </a:r>
          </a:p>
          <a:p>
            <a:pPr algn="ctr"/>
            <a:endParaRPr lang="es-ES" dirty="0" smtClean="0"/>
          </a:p>
          <a:p>
            <a:pPr algn="ctr"/>
            <a:r>
              <a:rPr lang="es-ES" dirty="0" smtClean="0"/>
              <a:t>10 segundos</a:t>
            </a:r>
          </a:p>
        </p:txBody>
      </p:sp>
      <p:sp>
        <p:nvSpPr>
          <p:cNvPr id="15" name="Rectángulo 14"/>
          <p:cNvSpPr/>
          <p:nvPr/>
        </p:nvSpPr>
        <p:spPr>
          <a:xfrm>
            <a:off x="6844145" y="1440873"/>
            <a:ext cx="4793673" cy="258532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183" y="4177409"/>
            <a:ext cx="3990108" cy="2591067"/>
          </a:xfrm>
          <a:prstGeom prst="rect">
            <a:avLst/>
          </a:prstGeom>
        </p:spPr>
      </p:pic>
      <p:sp>
        <p:nvSpPr>
          <p:cNvPr id="12" name="Marcador de contenido 2"/>
          <p:cNvSpPr>
            <a:spLocks noGrp="1"/>
          </p:cNvSpPr>
          <p:nvPr>
            <p:ph idx="1"/>
          </p:nvPr>
        </p:nvSpPr>
        <p:spPr>
          <a:xfrm>
            <a:off x="1213826" y="761999"/>
            <a:ext cx="2608117" cy="628334"/>
          </a:xfrm>
        </p:spPr>
        <p:txBody>
          <a:bodyPr>
            <a:normAutofit/>
          </a:bodyPr>
          <a:lstStyle/>
          <a:p>
            <a:r>
              <a:rPr lang="es-ES" sz="3200" dirty="0"/>
              <a:t>Ejercicio 3</a:t>
            </a:r>
          </a:p>
        </p:txBody>
      </p:sp>
    </p:spTree>
    <p:extLst>
      <p:ext uri="{BB962C8B-B14F-4D97-AF65-F5344CB8AC3E}">
        <p14:creationId xmlns:p14="http://schemas.microsoft.com/office/powerpoint/2010/main" val="2537252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550646" y="25179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13</a:t>
            </a:fld>
            <a:endParaRPr lang="es-ES" sz="3200" dirty="0"/>
          </a:p>
        </p:txBody>
      </p:sp>
      <p:sp>
        <p:nvSpPr>
          <p:cNvPr id="7" name="Título 1"/>
          <p:cNvSpPr>
            <a:spLocks noGrp="1"/>
          </p:cNvSpPr>
          <p:nvPr>
            <p:ph type="title"/>
          </p:nvPr>
        </p:nvSpPr>
        <p:spPr>
          <a:xfrm>
            <a:off x="936498" y="127760"/>
            <a:ext cx="9601200" cy="648094"/>
          </a:xfrm>
        </p:spPr>
        <p:txBody>
          <a:bodyPr>
            <a:normAutofit fontScale="90000"/>
          </a:bodyPr>
          <a:lstStyle/>
          <a:p>
            <a:r>
              <a:rPr lang="es-ES" b="1" dirty="0"/>
              <a:t>Ejercicios de Laboratorio</a:t>
            </a:r>
            <a:r>
              <a:rPr lang="es-ES" dirty="0"/>
              <a:t/>
            </a:r>
            <a:br>
              <a:rPr lang="es-ES" dirty="0"/>
            </a:br>
            <a:endParaRPr lang="es-ES"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498" y="1725372"/>
            <a:ext cx="5333333" cy="4000000"/>
          </a:xfrm>
          <a:prstGeom prst="rect">
            <a:avLst/>
          </a:prstGeom>
        </p:spPr>
      </p:pic>
      <p:pic>
        <p:nvPicPr>
          <p:cNvPr id="12" name="Imagen 11"/>
          <p:cNvPicPr>
            <a:picLocks noChangeAspect="1"/>
          </p:cNvPicPr>
          <p:nvPr/>
        </p:nvPicPr>
        <p:blipFill>
          <a:blip r:embed="rId3"/>
          <a:stretch>
            <a:fillRect/>
          </a:stretch>
        </p:blipFill>
        <p:spPr>
          <a:xfrm>
            <a:off x="9248558" y="1225335"/>
            <a:ext cx="2754082" cy="4157948"/>
          </a:xfrm>
          <a:prstGeom prst="rect">
            <a:avLst/>
          </a:prstGeom>
        </p:spPr>
      </p:pic>
      <p:sp>
        <p:nvSpPr>
          <p:cNvPr id="13" name="Flecha derecha 12"/>
          <p:cNvSpPr/>
          <p:nvPr/>
        </p:nvSpPr>
        <p:spPr>
          <a:xfrm>
            <a:off x="5597237" y="4780550"/>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derecha 13"/>
          <p:cNvSpPr/>
          <p:nvPr/>
        </p:nvSpPr>
        <p:spPr>
          <a:xfrm>
            <a:off x="5597237" y="4312940"/>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derecha 14"/>
          <p:cNvSpPr/>
          <p:nvPr/>
        </p:nvSpPr>
        <p:spPr>
          <a:xfrm>
            <a:off x="5604813" y="3802477"/>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erecha 15"/>
          <p:cNvSpPr/>
          <p:nvPr/>
        </p:nvSpPr>
        <p:spPr>
          <a:xfrm>
            <a:off x="5604813" y="3349950"/>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derecha 16"/>
          <p:cNvSpPr/>
          <p:nvPr/>
        </p:nvSpPr>
        <p:spPr>
          <a:xfrm>
            <a:off x="5604813" y="2951576"/>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derecha 17"/>
          <p:cNvSpPr/>
          <p:nvPr/>
        </p:nvSpPr>
        <p:spPr>
          <a:xfrm>
            <a:off x="5577104" y="2518843"/>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derecha 18"/>
          <p:cNvSpPr/>
          <p:nvPr/>
        </p:nvSpPr>
        <p:spPr>
          <a:xfrm>
            <a:off x="5577100" y="2045484"/>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0" name="CuadroTexto 19"/>
              <p:cNvSpPr txBox="1"/>
              <p:nvPr/>
            </p:nvSpPr>
            <p:spPr>
              <a:xfrm>
                <a:off x="6699321" y="4733280"/>
                <a:ext cx="2507673" cy="369332"/>
              </a:xfrm>
              <a:prstGeom prst="rect">
                <a:avLst/>
              </a:prstGeom>
              <a:noFill/>
              <a:ln w="28575">
                <a:solidFill>
                  <a:srgbClr val="7030A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941 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1336 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6699321" y="4733280"/>
                <a:ext cx="2507673" cy="369332"/>
              </a:xfrm>
              <a:prstGeom prst="rect">
                <a:avLst/>
              </a:prstGeom>
              <a:blipFill>
                <a:blip r:embed="rId4"/>
                <a:stretch>
                  <a:fillRect b="-3030"/>
                </a:stretch>
              </a:blipFill>
              <a:ln w="28575">
                <a:solidFill>
                  <a:srgbClr val="7030A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p:cNvSpPr txBox="1"/>
              <p:nvPr/>
            </p:nvSpPr>
            <p:spPr>
              <a:xfrm>
                <a:off x="6699321" y="4269536"/>
                <a:ext cx="2507673" cy="369332"/>
              </a:xfrm>
              <a:prstGeom prst="rect">
                <a:avLst/>
              </a:prstGeom>
              <a:noFill/>
              <a:ln w="28575">
                <a:solidFill>
                  <a:srgbClr val="00B0F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697 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1477 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1" name="CuadroTexto 20"/>
              <p:cNvSpPr txBox="1">
                <a:spLocks noRot="1" noChangeAspect="1" noMove="1" noResize="1" noEditPoints="1" noAdjustHandles="1" noChangeArrowheads="1" noChangeShapeType="1" noTextEdit="1"/>
              </p:cNvSpPr>
              <p:nvPr/>
            </p:nvSpPr>
            <p:spPr>
              <a:xfrm>
                <a:off x="6699321" y="4269536"/>
                <a:ext cx="2507673" cy="369332"/>
              </a:xfrm>
              <a:prstGeom prst="rect">
                <a:avLst/>
              </a:prstGeom>
              <a:blipFill>
                <a:blip r:embed="rId5"/>
                <a:stretch>
                  <a:fillRect b="-3030"/>
                </a:stretch>
              </a:blipFill>
              <a:ln w="28575">
                <a:solidFill>
                  <a:srgbClr val="00B0F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p:cNvSpPr txBox="1"/>
              <p:nvPr/>
            </p:nvSpPr>
            <p:spPr>
              <a:xfrm>
                <a:off x="6699318" y="3769393"/>
                <a:ext cx="2507673" cy="369332"/>
              </a:xfrm>
              <a:prstGeom prst="rect">
                <a:avLst/>
              </a:prstGeom>
              <a:noFill/>
              <a:ln w="28575">
                <a:solidFill>
                  <a:srgbClr val="7030A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941 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1336 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2" name="CuadroTexto 21"/>
              <p:cNvSpPr txBox="1">
                <a:spLocks noRot="1" noChangeAspect="1" noMove="1" noResize="1" noEditPoints="1" noAdjustHandles="1" noChangeArrowheads="1" noChangeShapeType="1" noTextEdit="1"/>
              </p:cNvSpPr>
              <p:nvPr/>
            </p:nvSpPr>
            <p:spPr>
              <a:xfrm>
                <a:off x="6699318" y="3769393"/>
                <a:ext cx="2507673" cy="369332"/>
              </a:xfrm>
              <a:prstGeom prst="rect">
                <a:avLst/>
              </a:prstGeom>
              <a:blipFill>
                <a:blip r:embed="rId6"/>
                <a:stretch>
                  <a:fillRect b="-3030"/>
                </a:stretch>
              </a:blipFill>
              <a:ln w="28575">
                <a:solidFill>
                  <a:srgbClr val="7030A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p:cNvSpPr txBox="1"/>
              <p:nvPr/>
            </p:nvSpPr>
            <p:spPr>
              <a:xfrm>
                <a:off x="6699318" y="3339805"/>
                <a:ext cx="2507673" cy="369332"/>
              </a:xfrm>
              <a:prstGeom prst="rect">
                <a:avLst/>
              </a:prstGeom>
              <a:noFill/>
              <a:ln w="28575">
                <a:solidFill>
                  <a:srgbClr val="00B0F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697 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1477 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3" name="CuadroTexto 22"/>
              <p:cNvSpPr txBox="1">
                <a:spLocks noRot="1" noChangeAspect="1" noMove="1" noResize="1" noEditPoints="1" noAdjustHandles="1" noChangeArrowheads="1" noChangeShapeType="1" noTextEdit="1"/>
              </p:cNvSpPr>
              <p:nvPr/>
            </p:nvSpPr>
            <p:spPr>
              <a:xfrm>
                <a:off x="6699318" y="3339805"/>
                <a:ext cx="2507673" cy="369332"/>
              </a:xfrm>
              <a:prstGeom prst="rect">
                <a:avLst/>
              </a:prstGeom>
              <a:blipFill>
                <a:blip r:embed="rId7"/>
                <a:stretch>
                  <a:fillRect b="-3077"/>
                </a:stretch>
              </a:blipFill>
              <a:ln w="28575">
                <a:solidFill>
                  <a:srgbClr val="00B0F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p:cNvSpPr txBox="1"/>
              <p:nvPr/>
            </p:nvSpPr>
            <p:spPr>
              <a:xfrm>
                <a:off x="6719455" y="2899488"/>
                <a:ext cx="2507673" cy="369332"/>
              </a:xfrm>
              <a:prstGeom prst="rect">
                <a:avLst/>
              </a:prstGeom>
              <a:noFill/>
              <a:ln w="28575">
                <a:solidFill>
                  <a:srgbClr val="FFC00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770 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1205 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4" name="CuadroTexto 23"/>
              <p:cNvSpPr txBox="1">
                <a:spLocks noRot="1" noChangeAspect="1" noMove="1" noResize="1" noEditPoints="1" noAdjustHandles="1" noChangeArrowheads="1" noChangeShapeType="1" noTextEdit="1"/>
              </p:cNvSpPr>
              <p:nvPr/>
            </p:nvSpPr>
            <p:spPr>
              <a:xfrm>
                <a:off x="6719455" y="2899488"/>
                <a:ext cx="2507673" cy="369332"/>
              </a:xfrm>
              <a:prstGeom prst="rect">
                <a:avLst/>
              </a:prstGeom>
              <a:blipFill>
                <a:blip r:embed="rId8"/>
                <a:stretch>
                  <a:fillRect b="-3077"/>
                </a:stretch>
              </a:blipFill>
              <a:ln w="28575">
                <a:solidFill>
                  <a:srgbClr val="FFC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CuadroTexto 24"/>
              <p:cNvSpPr txBox="1"/>
              <p:nvPr/>
            </p:nvSpPr>
            <p:spPr>
              <a:xfrm>
                <a:off x="6699318" y="2467929"/>
                <a:ext cx="2507673" cy="369332"/>
              </a:xfrm>
              <a:prstGeom prst="rect">
                <a:avLst/>
              </a:prstGeom>
              <a:noFill/>
              <a:ln w="28575">
                <a:solidFill>
                  <a:srgbClr val="C0000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770 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1336 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6699318" y="2467929"/>
                <a:ext cx="2507673" cy="369332"/>
              </a:xfrm>
              <a:prstGeom prst="rect">
                <a:avLst/>
              </a:prstGeom>
              <a:blipFill>
                <a:blip r:embed="rId9"/>
                <a:stretch>
                  <a:fillRect b="-3077"/>
                </a:stretch>
              </a:blipFill>
              <a:ln w="28575">
                <a:solidFill>
                  <a:srgbClr val="C00000"/>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6699317" y="1997714"/>
                <a:ext cx="2507673" cy="369332"/>
              </a:xfrm>
              <a:prstGeom prst="rect">
                <a:avLst/>
              </a:prstGeom>
              <a:noFill/>
              <a:ln w="28575">
                <a:solidFill>
                  <a:srgbClr val="FF0000"/>
                </a:solidFill>
              </a:ln>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770 </m:t>
                    </m:r>
                    <m:r>
                      <a:rPr lang="es-ES" b="0" i="1" smtClean="0">
                        <a:latin typeface="Cambria Math" panose="02040503050406030204" pitchFamily="18" charset="0"/>
                        <a:ea typeface="Cambria Math" panose="02040503050406030204" pitchFamily="18" charset="0"/>
                      </a:rPr>
                      <m:t>𝐻𝑧</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𝑦</m:t>
                    </m:r>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1477 </m:t>
                    </m:r>
                    <m:r>
                      <a:rPr lang="es-ES" b="0" i="1" smtClean="0">
                        <a:latin typeface="Cambria Math" panose="02040503050406030204" pitchFamily="18" charset="0"/>
                        <a:ea typeface="Cambria Math" panose="02040503050406030204" pitchFamily="18" charset="0"/>
                      </a:rPr>
                      <m:t>𝐻𝑧</m:t>
                    </m:r>
                  </m:oMath>
                </a14:m>
                <a:r>
                  <a:rPr lang="es-ES" dirty="0" smtClean="0"/>
                  <a:t> </a:t>
                </a:r>
                <a:endParaRPr lang="es-ES"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6699317" y="1997714"/>
                <a:ext cx="2507673" cy="369332"/>
              </a:xfrm>
              <a:prstGeom prst="rect">
                <a:avLst/>
              </a:prstGeom>
              <a:blipFill>
                <a:blip r:embed="rId10"/>
                <a:stretch>
                  <a:fillRect b="-3077"/>
                </a:stretch>
              </a:blipFill>
              <a:ln w="28575">
                <a:solidFill>
                  <a:srgbClr val="FF0000"/>
                </a:solidFill>
              </a:ln>
            </p:spPr>
            <p:txBody>
              <a:bodyPr/>
              <a:lstStyle/>
              <a:p>
                <a:r>
                  <a:rPr lang="es-ES">
                    <a:noFill/>
                  </a:rPr>
                  <a:t> </a:t>
                </a:r>
              </a:p>
            </p:txBody>
          </p:sp>
        </mc:Fallback>
      </mc:AlternateContent>
      <p:sp>
        <p:nvSpPr>
          <p:cNvPr id="27" name="Rectángulo 26"/>
          <p:cNvSpPr/>
          <p:nvPr/>
        </p:nvSpPr>
        <p:spPr>
          <a:xfrm>
            <a:off x="10270882" y="3819090"/>
            <a:ext cx="563373" cy="51705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p:cNvSpPr/>
          <p:nvPr/>
        </p:nvSpPr>
        <p:spPr>
          <a:xfrm>
            <a:off x="10737273" y="2418708"/>
            <a:ext cx="584591" cy="51705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p:cNvSpPr/>
          <p:nvPr/>
        </p:nvSpPr>
        <p:spPr>
          <a:xfrm>
            <a:off x="9850582" y="2893096"/>
            <a:ext cx="498210" cy="51705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ángulo 29"/>
          <p:cNvSpPr/>
          <p:nvPr/>
        </p:nvSpPr>
        <p:spPr>
          <a:xfrm>
            <a:off x="10306835" y="2893096"/>
            <a:ext cx="498210" cy="51705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p:cNvSpPr/>
          <p:nvPr/>
        </p:nvSpPr>
        <p:spPr>
          <a:xfrm>
            <a:off x="10779230" y="2907216"/>
            <a:ext cx="498210" cy="478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p:cNvSpPr txBox="1"/>
          <p:nvPr/>
        </p:nvSpPr>
        <p:spPr>
          <a:xfrm>
            <a:off x="6581626" y="5827978"/>
            <a:ext cx="2743059" cy="369332"/>
          </a:xfrm>
          <a:prstGeom prst="rect">
            <a:avLst/>
          </a:prstGeom>
          <a:noFill/>
        </p:spPr>
        <p:txBody>
          <a:bodyPr wrap="none" rtlCol="0">
            <a:spAutoFit/>
          </a:bodyPr>
          <a:lstStyle/>
          <a:p>
            <a:r>
              <a:rPr lang="es-ES" dirty="0" smtClean="0"/>
              <a:t>0 – 3 – 0 – 3  – 4 – 5 – 6 </a:t>
            </a:r>
            <a:endParaRPr lang="es-ES" dirty="0"/>
          </a:p>
        </p:txBody>
      </p:sp>
      <p:sp>
        <p:nvSpPr>
          <p:cNvPr id="34" name="CuadroTexto 33"/>
          <p:cNvSpPr txBox="1"/>
          <p:nvPr/>
        </p:nvSpPr>
        <p:spPr>
          <a:xfrm>
            <a:off x="1750428" y="5832764"/>
            <a:ext cx="3385094" cy="369332"/>
          </a:xfrm>
          <a:prstGeom prst="rect">
            <a:avLst/>
          </a:prstGeom>
          <a:noFill/>
        </p:spPr>
        <p:txBody>
          <a:bodyPr wrap="none" rtlCol="0">
            <a:spAutoFit/>
          </a:bodyPr>
          <a:lstStyle/>
          <a:p>
            <a:r>
              <a:rPr lang="es-ES" dirty="0" smtClean="0"/>
              <a:t>Secuencia numérica resultante : </a:t>
            </a:r>
            <a:endParaRPr lang="es-ES" dirty="0"/>
          </a:p>
        </p:txBody>
      </p:sp>
      <p:sp>
        <p:nvSpPr>
          <p:cNvPr id="35" name="Flecha derecha 34"/>
          <p:cNvSpPr/>
          <p:nvPr/>
        </p:nvSpPr>
        <p:spPr>
          <a:xfrm>
            <a:off x="5297465" y="5845832"/>
            <a:ext cx="1122218"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Marcador de contenido 2"/>
          <p:cNvSpPr>
            <a:spLocks noGrp="1"/>
          </p:cNvSpPr>
          <p:nvPr>
            <p:ph idx="1"/>
          </p:nvPr>
        </p:nvSpPr>
        <p:spPr>
          <a:xfrm>
            <a:off x="995047" y="936446"/>
            <a:ext cx="2608117" cy="628334"/>
          </a:xfrm>
        </p:spPr>
        <p:txBody>
          <a:bodyPr>
            <a:normAutofit/>
          </a:bodyPr>
          <a:lstStyle/>
          <a:p>
            <a:r>
              <a:rPr lang="es-ES" sz="3200" dirty="0"/>
              <a:t>Ejercicio 3</a:t>
            </a:r>
          </a:p>
        </p:txBody>
      </p:sp>
    </p:spTree>
    <p:extLst>
      <p:ext uri="{BB962C8B-B14F-4D97-AF65-F5344CB8AC3E}">
        <p14:creationId xmlns:p14="http://schemas.microsoft.com/office/powerpoint/2010/main" val="27363578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739552" y="249500"/>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14</a:t>
            </a:fld>
            <a:endParaRPr lang="es-ES" sz="3200" dirty="0"/>
          </a:p>
        </p:txBody>
      </p:sp>
      <p:sp>
        <p:nvSpPr>
          <p:cNvPr id="7" name="Título 1"/>
          <p:cNvSpPr>
            <a:spLocks noGrp="1"/>
          </p:cNvSpPr>
          <p:nvPr>
            <p:ph type="title"/>
          </p:nvPr>
        </p:nvSpPr>
        <p:spPr>
          <a:xfrm>
            <a:off x="936498" y="127760"/>
            <a:ext cx="9601200" cy="648094"/>
          </a:xfrm>
        </p:spPr>
        <p:txBody>
          <a:bodyPr>
            <a:normAutofit fontScale="90000"/>
          </a:bodyPr>
          <a:lstStyle/>
          <a:p>
            <a:r>
              <a:rPr lang="es-ES" b="1" dirty="0"/>
              <a:t>Ejercicios de Laboratorio</a:t>
            </a:r>
            <a:r>
              <a:rPr lang="es-ES" dirty="0"/>
              <a:t/>
            </a:r>
            <a:br>
              <a:rPr lang="es-ES" dirty="0"/>
            </a:br>
            <a:endParaRPr lang="es-ES" dirty="0"/>
          </a:p>
        </p:txBody>
      </p:sp>
      <p:pic>
        <p:nvPicPr>
          <p:cNvPr id="9" name="Imagen 8"/>
          <p:cNvPicPr>
            <a:picLocks noChangeAspect="1"/>
          </p:cNvPicPr>
          <p:nvPr/>
        </p:nvPicPr>
        <p:blipFill>
          <a:blip r:embed="rId4"/>
          <a:stretch>
            <a:fillRect/>
          </a:stretch>
        </p:blipFill>
        <p:spPr>
          <a:xfrm>
            <a:off x="936498" y="2362488"/>
            <a:ext cx="5124450" cy="3962400"/>
          </a:xfrm>
          <a:prstGeom prst="rect">
            <a:avLst/>
          </a:prstGeom>
        </p:spPr>
      </p:pic>
      <p:sp>
        <p:nvSpPr>
          <p:cNvPr id="10" name="CuadroTexto 9"/>
          <p:cNvSpPr txBox="1"/>
          <p:nvPr/>
        </p:nvSpPr>
        <p:spPr>
          <a:xfrm>
            <a:off x="936498" y="1867616"/>
            <a:ext cx="4277133" cy="369332"/>
          </a:xfrm>
          <a:prstGeom prst="rect">
            <a:avLst/>
          </a:prstGeom>
          <a:noFill/>
        </p:spPr>
        <p:txBody>
          <a:bodyPr wrap="none" rtlCol="0">
            <a:spAutoFit/>
          </a:bodyPr>
          <a:lstStyle/>
          <a:p>
            <a:r>
              <a:rPr lang="es-ES" dirty="0" smtClean="0"/>
              <a:t>Cuando dudamos de la inspección visual :</a:t>
            </a:r>
            <a:endParaRPr lang="es-ES" dirty="0"/>
          </a:p>
        </p:txBody>
      </p:sp>
      <p:sp>
        <p:nvSpPr>
          <p:cNvPr id="11" name="Nube 10"/>
          <p:cNvSpPr/>
          <p:nvPr/>
        </p:nvSpPr>
        <p:spPr>
          <a:xfrm>
            <a:off x="6220691" y="1454726"/>
            <a:ext cx="5264728" cy="2993419"/>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Si quisiéramos ser mas precisos para determinar las frecuencias y aumentamos el tamaño de la ventana a 22050 y 44100 muestras</a:t>
            </a:r>
          </a:p>
          <a:p>
            <a:pPr algn="ctr"/>
            <a:r>
              <a:rPr lang="es-ES" sz="2400" dirty="0" smtClean="0">
                <a:solidFill>
                  <a:schemeClr val="tx1"/>
                </a:solidFill>
              </a:rPr>
              <a:t>¿</a:t>
            </a:r>
            <a:r>
              <a:rPr lang="es-ES" sz="2400" dirty="0">
                <a:solidFill>
                  <a:schemeClr val="tx1"/>
                </a:solidFill>
              </a:rPr>
              <a:t>Q</a:t>
            </a:r>
            <a:r>
              <a:rPr lang="es-ES" sz="2400" dirty="0" smtClean="0">
                <a:solidFill>
                  <a:schemeClr val="tx1"/>
                </a:solidFill>
              </a:rPr>
              <a:t>ue ocurriría ?</a:t>
            </a:r>
            <a:endParaRPr lang="es-ES" sz="2400" dirty="0">
              <a:solidFill>
                <a:schemeClr val="tx1"/>
              </a:solidFill>
            </a:endParaRPr>
          </a:p>
        </p:txBody>
      </p:sp>
      <p:sp>
        <p:nvSpPr>
          <p:cNvPr id="12" name="CuadroTexto 11"/>
          <p:cNvSpPr txBox="1"/>
          <p:nvPr/>
        </p:nvSpPr>
        <p:spPr>
          <a:xfrm>
            <a:off x="6622473" y="4649191"/>
            <a:ext cx="4862946" cy="369332"/>
          </a:xfrm>
          <a:prstGeom prst="rect">
            <a:avLst/>
          </a:prstGeom>
          <a:noFill/>
        </p:spPr>
        <p:txBody>
          <a:bodyPr wrap="square" rtlCol="0">
            <a:spAutoFit/>
          </a:bodyPr>
          <a:lstStyle/>
          <a:p>
            <a:r>
              <a:rPr lang="es-ES" dirty="0" smtClean="0"/>
              <a:t>Para cualquier consulta, recurrir a : </a:t>
            </a:r>
          </a:p>
        </p:txBody>
      </p:sp>
      <p:sp>
        <p:nvSpPr>
          <p:cNvPr id="13" name="Rectángulo 12"/>
          <p:cNvSpPr/>
          <p:nvPr/>
        </p:nvSpPr>
        <p:spPr>
          <a:xfrm>
            <a:off x="6470073" y="4572001"/>
            <a:ext cx="5015346" cy="218901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Picture 2" descr="Formato WAV « Formatos de Audio y Vide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053" y="4911965"/>
            <a:ext cx="1519481" cy="1519481"/>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6622473" y="6324888"/>
            <a:ext cx="1734642" cy="369332"/>
          </a:xfrm>
          <a:prstGeom prst="rect">
            <a:avLst/>
          </a:prstGeom>
        </p:spPr>
        <p:txBody>
          <a:bodyPr wrap="none">
            <a:spAutoFit/>
          </a:bodyPr>
          <a:lstStyle/>
          <a:p>
            <a:r>
              <a:rPr lang="es-ES" dirty="0" smtClean="0"/>
              <a:t>Ejercicio_3.wav</a:t>
            </a:r>
            <a:endParaRPr lang="es-ES" dirty="0"/>
          </a:p>
        </p:txBody>
      </p:sp>
      <p:pic>
        <p:nvPicPr>
          <p:cNvPr id="17" name="Ejercicio_3">
            <a:hlinkClick r:id="" action="ppaction://media"/>
          </p:cNvPr>
          <p:cNvPicPr>
            <a:picLocks noChangeAspect="1"/>
          </p:cNvPicPr>
          <p:nvPr>
            <a:audioFile r:link="rId1"/>
            <p:extLst>
              <p:ext uri="{DAA4B4D4-6D71-4841-9C94-3DE7FCFB9230}">
                <p14:media xmlns:p14="http://schemas.microsoft.com/office/powerpoint/2010/main" r:embed="rId2">
                  <p14:trim end="8891.600899999999"/>
                </p14:media>
              </p:ext>
            </p:extLst>
          </p:nvPr>
        </p:nvPicPr>
        <p:blipFill>
          <a:blip r:embed="rId6"/>
          <a:stretch>
            <a:fillRect/>
          </a:stretch>
        </p:blipFill>
        <p:spPr>
          <a:xfrm>
            <a:off x="8749146" y="5366905"/>
            <a:ext cx="609600" cy="609600"/>
          </a:xfrm>
          <a:prstGeom prst="rect">
            <a:avLst/>
          </a:prstGeom>
        </p:spPr>
      </p:pic>
      <p:sp>
        <p:nvSpPr>
          <p:cNvPr id="15" name="Marcador de contenido 2"/>
          <p:cNvSpPr>
            <a:spLocks noGrp="1"/>
          </p:cNvSpPr>
          <p:nvPr>
            <p:ph idx="1"/>
          </p:nvPr>
        </p:nvSpPr>
        <p:spPr>
          <a:xfrm>
            <a:off x="936498" y="775854"/>
            <a:ext cx="2608117" cy="628334"/>
          </a:xfrm>
        </p:spPr>
        <p:txBody>
          <a:bodyPr>
            <a:normAutofit/>
          </a:bodyPr>
          <a:lstStyle/>
          <a:p>
            <a:r>
              <a:rPr lang="es-ES" sz="3200" dirty="0"/>
              <a:t>Ejercicio 3</a:t>
            </a:r>
          </a:p>
        </p:txBody>
      </p:sp>
    </p:spTree>
    <p:extLst>
      <p:ext uri="{BB962C8B-B14F-4D97-AF65-F5344CB8AC3E}">
        <p14:creationId xmlns:p14="http://schemas.microsoft.com/office/powerpoint/2010/main" val="6495051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4" fill="hold"/>
                                        <p:tgtEl>
                                          <p:spTgt spid="17"/>
                                        </p:tgtEl>
                                      </p:cBhvr>
                                    </p:cmd>
                                  </p:childTnLst>
                                </p:cTn>
                              </p:par>
                            </p:childTnLst>
                          </p:cTn>
                        </p:par>
                      </p:childTnLst>
                    </p:cTn>
                  </p:par>
                </p:childTnLst>
              </p:cTn>
              <p:nextCondLst>
                <p:cond evt="onClick" delay="0">
                  <p:tgtEl>
                    <p:spTgt spid="17"/>
                  </p:tgtEl>
                </p:cond>
              </p:nextCondLst>
            </p:seq>
            <p:audio>
              <p:cMediaNode vol="10000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809" y="3325091"/>
            <a:ext cx="6561773" cy="3532909"/>
          </a:xfrm>
          <a:prstGeom prst="rect">
            <a:avLst/>
          </a:prstGeom>
        </p:spPr>
      </p:pic>
      <p:sp>
        <p:nvSpPr>
          <p:cNvPr id="7" name="Título 6"/>
          <p:cNvSpPr>
            <a:spLocks noGrp="1"/>
          </p:cNvSpPr>
          <p:nvPr>
            <p:ph type="title"/>
          </p:nvPr>
        </p:nvSpPr>
        <p:spPr>
          <a:xfrm>
            <a:off x="278085" y="128156"/>
            <a:ext cx="3855720" cy="893618"/>
          </a:xfrm>
        </p:spPr>
        <p:txBody>
          <a:bodyPr/>
          <a:lstStyle/>
          <a:p>
            <a:r>
              <a:rPr lang="es-ES" sz="3200" dirty="0" smtClean="0"/>
              <a:t>Aplicaciones en Telecomunicaciones</a:t>
            </a:r>
            <a:endParaRPr lang="es-ES" sz="3200" dirty="0"/>
          </a:p>
        </p:txBody>
      </p:sp>
      <mc:AlternateContent xmlns:mc="http://schemas.openxmlformats.org/markup-compatibility/2006" xmlns:a14="http://schemas.microsoft.com/office/drawing/2010/main">
        <mc:Choice Requires="a14">
          <p:sp>
            <p:nvSpPr>
              <p:cNvPr id="12" name="Marcador de texto 11"/>
              <p:cNvSpPr>
                <a:spLocks noGrp="1"/>
              </p:cNvSpPr>
              <p:nvPr>
                <p:ph type="body" sz="half" idx="2"/>
              </p:nvPr>
            </p:nvSpPr>
            <p:spPr>
              <a:xfrm>
                <a:off x="278085" y="1348824"/>
                <a:ext cx="4619950" cy="4777512"/>
              </a:xfrm>
            </p:spPr>
            <p:txBody>
              <a:bodyPr>
                <a:normAutofit fontScale="92500" lnSpcReduction="10000"/>
              </a:bodyPr>
              <a:lstStyle/>
              <a:p>
                <a:pPr algn="just"/>
                <a:r>
                  <a:rPr lang="es-ES" sz="1700" dirty="0"/>
                  <a:t>Herramienta muy útil para analizar las características espectrales de las </a:t>
                </a:r>
                <a:r>
                  <a:rPr lang="es-ES" sz="1700" b="1" dirty="0"/>
                  <a:t>señales </a:t>
                </a:r>
                <a:r>
                  <a:rPr lang="es-ES" sz="1700" b="1" dirty="0" smtClean="0"/>
                  <a:t>moduladas</a:t>
                </a:r>
                <a:endParaRPr lang="es-ES" sz="1700" b="1" dirty="0"/>
              </a:p>
              <a:p>
                <a:pPr algn="just"/>
                <a:r>
                  <a:rPr lang="es-ES" sz="1700" dirty="0"/>
                  <a:t>L</a:t>
                </a:r>
                <a:r>
                  <a:rPr lang="es-ES" sz="1700" dirty="0" smtClean="0"/>
                  <a:t>a </a:t>
                </a:r>
                <a:r>
                  <a:rPr lang="es-ES" sz="1700" dirty="0"/>
                  <a:t>modulación engloba el conjunto de técnicas (Analógicas y Digitales) que se usan para transportar información sobre una onda portadora, típicamente una onda sinusoidal. De una forma muy sencilla, la modulación consiste en hacer que un parámetro de la onda portadora </a:t>
                </a:r>
                <a14:m>
                  <m:oMath xmlns:m="http://schemas.openxmlformats.org/officeDocument/2006/math">
                    <m:r>
                      <a:rPr lang="es-ES" sz="1700" i="1">
                        <a:latin typeface="Cambria Math" panose="02040503050406030204" pitchFamily="18" charset="0"/>
                      </a:rPr>
                      <m:t>𝐴</m:t>
                    </m:r>
                    <m:r>
                      <a:rPr lang="es-ES" sz="1700" i="1">
                        <a:latin typeface="Cambria Math" panose="02040503050406030204" pitchFamily="18" charset="0"/>
                      </a:rPr>
                      <m:t> (</m:t>
                    </m:r>
                    <m:r>
                      <a:rPr lang="es-ES" sz="1700" i="1">
                        <a:latin typeface="Cambria Math" panose="02040503050406030204" pitchFamily="18" charset="0"/>
                      </a:rPr>
                      <m:t>𝑎𝑚𝑝𝑙𝑖𝑡𝑢𝑑</m:t>
                    </m:r>
                    <m:r>
                      <a:rPr lang="es-ES" sz="1700" i="1">
                        <a:latin typeface="Cambria Math" panose="02040503050406030204" pitchFamily="18" charset="0"/>
                      </a:rPr>
                      <m:t>)</m:t>
                    </m:r>
                  </m:oMath>
                </a14:m>
                <a:r>
                  <a:rPr lang="es-ES" sz="1700" dirty="0"/>
                  <a:t>,</a:t>
                </a:r>
                <a14:m>
                  <m:oMath xmlns:m="http://schemas.openxmlformats.org/officeDocument/2006/math">
                    <m:r>
                      <a:rPr lang="es-ES" sz="1700" i="1">
                        <a:latin typeface="Cambria Math" panose="02040503050406030204" pitchFamily="18" charset="0"/>
                      </a:rPr>
                      <m:t> </m:t>
                    </m:r>
                    <m:sSub>
                      <m:sSubPr>
                        <m:ctrlPr>
                          <a:rPr lang="es-ES" sz="1700" i="1">
                            <a:latin typeface="Cambria Math" panose="02040503050406030204" pitchFamily="18" charset="0"/>
                          </a:rPr>
                        </m:ctrlPr>
                      </m:sSubPr>
                      <m:e>
                        <m:r>
                          <a:rPr lang="es-ES" sz="1700" i="1">
                            <a:latin typeface="Cambria Math" panose="02040503050406030204" pitchFamily="18" charset="0"/>
                          </a:rPr>
                          <m:t>𝑓</m:t>
                        </m:r>
                      </m:e>
                      <m:sub>
                        <m:r>
                          <a:rPr lang="es-ES" sz="1700" i="1">
                            <a:latin typeface="Cambria Math" panose="02040503050406030204" pitchFamily="18" charset="0"/>
                          </a:rPr>
                          <m:t>𝑜</m:t>
                        </m:r>
                      </m:sub>
                    </m:sSub>
                    <m:r>
                      <a:rPr lang="es-ES" sz="1700" i="1">
                        <a:latin typeface="Cambria Math" panose="02040503050406030204" pitchFamily="18" charset="0"/>
                      </a:rPr>
                      <m:t> (</m:t>
                    </m:r>
                    <m:r>
                      <a:rPr lang="es-ES" sz="1700" i="1">
                        <a:latin typeface="Cambria Math" panose="02040503050406030204" pitchFamily="18" charset="0"/>
                      </a:rPr>
                      <m:t>𝑓𝑟𝑒𝑐𝑢𝑒𝑛𝑐𝑖𝑎</m:t>
                    </m:r>
                    <m:r>
                      <a:rPr lang="es-ES" sz="1700" i="1">
                        <a:latin typeface="Cambria Math" panose="02040503050406030204" pitchFamily="18" charset="0"/>
                      </a:rPr>
                      <m:t>)</m:t>
                    </m:r>
                  </m:oMath>
                </a14:m>
                <a:r>
                  <a:rPr lang="es-ES" sz="1700" dirty="0"/>
                  <a:t>,</a:t>
                </a:r>
                <a14:m>
                  <m:oMath xmlns:m="http://schemas.openxmlformats.org/officeDocument/2006/math">
                    <m:r>
                      <a:rPr lang="es-ES" sz="1700" i="1">
                        <a:latin typeface="Cambria Math" panose="02040503050406030204" pitchFamily="18" charset="0"/>
                      </a:rPr>
                      <m:t> </m:t>
                    </m:r>
                    <m:r>
                      <a:rPr lang="es-ES" sz="1700" i="1">
                        <a:latin typeface="Cambria Math" panose="02040503050406030204" pitchFamily="18" charset="0"/>
                      </a:rPr>
                      <m:t>𝜃</m:t>
                    </m:r>
                    <m:r>
                      <a:rPr lang="es-ES" sz="1700" i="1">
                        <a:latin typeface="Cambria Math" panose="02040503050406030204" pitchFamily="18" charset="0"/>
                      </a:rPr>
                      <m:t> (</m:t>
                    </m:r>
                    <m:r>
                      <a:rPr lang="es-ES" sz="1700" i="1">
                        <a:latin typeface="Cambria Math" panose="02040503050406030204" pitchFamily="18" charset="0"/>
                      </a:rPr>
                      <m:t>𝑓𝑎𝑠𝑒</m:t>
                    </m:r>
                    <m:r>
                      <a:rPr lang="es-ES" sz="1700" i="1">
                        <a:latin typeface="Cambria Math" panose="02040503050406030204" pitchFamily="18" charset="0"/>
                      </a:rPr>
                      <m:t>)</m:t>
                    </m:r>
                  </m:oMath>
                </a14:m>
                <a:r>
                  <a:rPr lang="es-ES" sz="1700" dirty="0"/>
                  <a:t> cambie de valor de acuerdo con las variaciones de la señal moduladora </a:t>
                </a:r>
                <a:r>
                  <a:rPr lang="es-ES" sz="1700" b="1" dirty="0"/>
                  <a:t>x(t)</a:t>
                </a:r>
                <a:r>
                  <a:rPr lang="es-ES" sz="1700" dirty="0"/>
                  <a:t>, que es la información que queremos transmitir.</a:t>
                </a:r>
              </a:p>
              <a:p>
                <a:r>
                  <a:rPr lang="es-ES" sz="1700" dirty="0"/>
                  <a:t> </a:t>
                </a:r>
              </a:p>
              <a:p>
                <a:pPr/>
                <a14:m>
                  <m:oMathPara xmlns:m="http://schemas.openxmlformats.org/officeDocument/2006/math">
                    <m:oMathParaPr>
                      <m:jc m:val="centerGroup"/>
                    </m:oMathParaPr>
                    <m:oMath xmlns:m="http://schemas.openxmlformats.org/officeDocument/2006/math">
                      <m:sSub>
                        <m:sSubPr>
                          <m:ctrlPr>
                            <a:rPr lang="es-ES" sz="1700" i="1">
                              <a:latin typeface="Cambria Math" panose="02040503050406030204" pitchFamily="18" charset="0"/>
                            </a:rPr>
                          </m:ctrlPr>
                        </m:sSubPr>
                        <m:e>
                          <m:r>
                            <a:rPr lang="es-ES" sz="1700" i="1">
                              <a:latin typeface="Cambria Math" panose="02040503050406030204" pitchFamily="18" charset="0"/>
                            </a:rPr>
                            <m:t>𝑆</m:t>
                          </m:r>
                        </m:e>
                        <m:sub>
                          <m:r>
                            <a:rPr lang="es-ES" sz="1700" i="1">
                              <a:latin typeface="Cambria Math" panose="02040503050406030204" pitchFamily="18" charset="0"/>
                            </a:rPr>
                            <m:t>𝑝𝑜𝑟𝑡</m:t>
                          </m:r>
                        </m:sub>
                      </m:sSub>
                      <m:d>
                        <m:dPr>
                          <m:ctrlPr>
                            <a:rPr lang="es-ES" sz="1700" i="1">
                              <a:latin typeface="Cambria Math" panose="02040503050406030204" pitchFamily="18" charset="0"/>
                            </a:rPr>
                          </m:ctrlPr>
                        </m:dPr>
                        <m:e>
                          <m:r>
                            <a:rPr lang="es-ES" sz="1700" i="1">
                              <a:latin typeface="Cambria Math" panose="02040503050406030204" pitchFamily="18" charset="0"/>
                            </a:rPr>
                            <m:t>𝑡</m:t>
                          </m:r>
                        </m:e>
                      </m:d>
                      <m:r>
                        <a:rPr lang="es-ES" sz="1700" i="1">
                          <a:latin typeface="Cambria Math" panose="02040503050406030204" pitchFamily="18" charset="0"/>
                        </a:rPr>
                        <m:t>=</m:t>
                      </m:r>
                      <m:r>
                        <a:rPr lang="es-ES" sz="1700" i="1">
                          <a:latin typeface="Cambria Math" panose="02040503050406030204" pitchFamily="18" charset="0"/>
                        </a:rPr>
                        <m:t>𝐴</m:t>
                      </m:r>
                      <m:r>
                        <a:rPr lang="es-ES" sz="1700" i="1">
                          <a:latin typeface="Cambria Math" panose="02040503050406030204" pitchFamily="18" charset="0"/>
                        </a:rPr>
                        <m:t>.</m:t>
                      </m:r>
                      <m:r>
                        <m:rPr>
                          <m:sty m:val="p"/>
                        </m:rPr>
                        <a:rPr lang="es-ES" sz="1700">
                          <a:latin typeface="Cambria Math" panose="02040503050406030204" pitchFamily="18" charset="0"/>
                        </a:rPr>
                        <m:t>cos</m:t>
                      </m:r>
                      <m:r>
                        <a:rPr lang="es-ES" sz="1700" i="1">
                          <a:latin typeface="Cambria Math" panose="02040503050406030204" pitchFamily="18" charset="0"/>
                        </a:rPr>
                        <m:t>(2</m:t>
                      </m:r>
                      <m:r>
                        <a:rPr lang="es-ES" sz="1700" i="1">
                          <a:latin typeface="Cambria Math" panose="02040503050406030204" pitchFamily="18" charset="0"/>
                        </a:rPr>
                        <m:t>𝜋</m:t>
                      </m:r>
                      <m:sSub>
                        <m:sSubPr>
                          <m:ctrlPr>
                            <a:rPr lang="es-ES" sz="1700" i="1">
                              <a:latin typeface="Cambria Math" panose="02040503050406030204" pitchFamily="18" charset="0"/>
                            </a:rPr>
                          </m:ctrlPr>
                        </m:sSubPr>
                        <m:e>
                          <m:r>
                            <a:rPr lang="es-ES" sz="1700" i="1">
                              <a:latin typeface="Cambria Math" panose="02040503050406030204" pitchFamily="18" charset="0"/>
                            </a:rPr>
                            <m:t>𝑓</m:t>
                          </m:r>
                        </m:e>
                        <m:sub>
                          <m:r>
                            <a:rPr lang="es-ES" sz="1700" i="1">
                              <a:latin typeface="Cambria Math" panose="02040503050406030204" pitchFamily="18" charset="0"/>
                            </a:rPr>
                            <m:t>𝑜</m:t>
                          </m:r>
                        </m:sub>
                      </m:sSub>
                      <m:r>
                        <a:rPr lang="es-ES" sz="1700" i="1">
                          <a:latin typeface="Cambria Math" panose="02040503050406030204" pitchFamily="18" charset="0"/>
                        </a:rPr>
                        <m:t>𝑡</m:t>
                      </m:r>
                      <m:r>
                        <a:rPr lang="es-ES" sz="1700" i="1">
                          <a:latin typeface="Cambria Math" panose="02040503050406030204" pitchFamily="18" charset="0"/>
                        </a:rPr>
                        <m:t>+ </m:t>
                      </m:r>
                      <m:r>
                        <a:rPr lang="es-ES" sz="1700" i="1">
                          <a:latin typeface="Cambria Math" panose="02040503050406030204" pitchFamily="18" charset="0"/>
                        </a:rPr>
                        <m:t>𝜃</m:t>
                      </m:r>
                      <m:r>
                        <a:rPr lang="es-ES" sz="1700" i="1">
                          <a:latin typeface="Cambria Math" panose="02040503050406030204" pitchFamily="18" charset="0"/>
                        </a:rPr>
                        <m:t>)</m:t>
                      </m:r>
                    </m:oMath>
                  </m:oMathPara>
                </a14:m>
                <a:endParaRPr lang="es-ES" sz="1700" dirty="0"/>
              </a:p>
            </p:txBody>
          </p:sp>
        </mc:Choice>
        <mc:Fallback xmlns="">
          <p:sp>
            <p:nvSpPr>
              <p:cNvPr id="12" name="Marcador de texto 11"/>
              <p:cNvSpPr>
                <a:spLocks noGrp="1" noRot="1" noChangeAspect="1" noMove="1" noResize="1" noEditPoints="1" noAdjustHandles="1" noChangeArrowheads="1" noChangeShapeType="1" noTextEdit="1"/>
              </p:cNvSpPr>
              <p:nvPr>
                <p:ph type="body" sz="half" idx="2"/>
              </p:nvPr>
            </p:nvSpPr>
            <p:spPr>
              <a:xfrm>
                <a:off x="278085" y="1348824"/>
                <a:ext cx="4619950" cy="4777512"/>
              </a:xfrm>
              <a:blipFill>
                <a:blip r:embed="rId3"/>
                <a:stretch>
                  <a:fillRect l="-793" t="-510" r="-793"/>
                </a:stretch>
              </a:blipFill>
            </p:spPr>
            <p:txBody>
              <a:bodyPr/>
              <a:lstStyle/>
              <a:p>
                <a:r>
                  <a:rPr lang="es-ES">
                    <a:noFill/>
                  </a:rPr>
                  <a:t> </a:t>
                </a:r>
              </a:p>
            </p:txBody>
          </p:sp>
        </mc:Fallback>
      </mc:AlternateContent>
      <p:sp>
        <p:nvSpPr>
          <p:cNvPr id="6" name="Marcador de número de diapositiva 5"/>
          <p:cNvSpPr>
            <a:spLocks noGrp="1"/>
          </p:cNvSpPr>
          <p:nvPr>
            <p:ph type="sldNum" sz="quarter" idx="12"/>
          </p:nvPr>
        </p:nvSpPr>
        <p:spPr>
          <a:xfrm>
            <a:off x="10132522" y="206869"/>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15</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3" name="CuadroTexto 12"/>
          <p:cNvSpPr txBox="1"/>
          <p:nvPr/>
        </p:nvSpPr>
        <p:spPr>
          <a:xfrm>
            <a:off x="5514109" y="128156"/>
            <a:ext cx="6497782" cy="3416320"/>
          </a:xfrm>
          <a:prstGeom prst="rect">
            <a:avLst/>
          </a:prstGeom>
          <a:noFill/>
        </p:spPr>
        <p:txBody>
          <a:bodyPr wrap="square" rtlCol="0">
            <a:spAutoFit/>
          </a:bodyPr>
          <a:lstStyle/>
          <a:p>
            <a:pPr marL="285750" indent="-285750" algn="just">
              <a:buFont typeface="Wingdings" panose="05000000000000000000" pitchFamily="2" charset="2"/>
              <a:buChar char="à"/>
            </a:pPr>
            <a:r>
              <a:rPr lang="es-ES" u="sng" dirty="0" smtClean="0">
                <a:sym typeface="Wingdings" panose="05000000000000000000" pitchFamily="2" charset="2"/>
              </a:rPr>
              <a:t>Modulaciones Analógicas</a:t>
            </a:r>
            <a:r>
              <a:rPr lang="es-ES" dirty="0" smtClean="0">
                <a:sym typeface="Wingdings" panose="05000000000000000000" pitchFamily="2" charset="2"/>
              </a:rPr>
              <a:t>:</a:t>
            </a:r>
          </a:p>
          <a:p>
            <a:pPr marL="742950" lvl="1" indent="-285750" algn="just">
              <a:buFont typeface="Wingdings" panose="05000000000000000000" pitchFamily="2" charset="2"/>
              <a:buChar char="à"/>
            </a:pPr>
            <a:r>
              <a:rPr lang="es-ES" dirty="0" smtClean="0">
                <a:sym typeface="Wingdings" panose="05000000000000000000" pitchFamily="2" charset="2"/>
              </a:rPr>
              <a:t> Modulación en Amplitud</a:t>
            </a:r>
          </a:p>
          <a:p>
            <a:pPr marL="742950" lvl="1" indent="-285750" algn="just">
              <a:buFont typeface="Wingdings" panose="05000000000000000000" pitchFamily="2" charset="2"/>
              <a:buChar char="à"/>
            </a:pPr>
            <a:r>
              <a:rPr lang="es-ES" dirty="0" smtClean="0">
                <a:sym typeface="Wingdings" panose="05000000000000000000" pitchFamily="2" charset="2"/>
              </a:rPr>
              <a:t> Modulación en Frecuencia</a:t>
            </a:r>
          </a:p>
          <a:p>
            <a:pPr marL="742950" lvl="1" indent="-285750" algn="just">
              <a:buFont typeface="Wingdings" panose="05000000000000000000" pitchFamily="2" charset="2"/>
              <a:buChar char="à"/>
            </a:pPr>
            <a:r>
              <a:rPr lang="es-ES" dirty="0">
                <a:sym typeface="Wingdings" panose="05000000000000000000" pitchFamily="2" charset="2"/>
              </a:rPr>
              <a:t> </a:t>
            </a:r>
            <a:r>
              <a:rPr lang="es-ES" dirty="0" smtClean="0">
                <a:sym typeface="Wingdings" panose="05000000000000000000" pitchFamily="2" charset="2"/>
              </a:rPr>
              <a:t>Modulación en Fase</a:t>
            </a:r>
          </a:p>
          <a:p>
            <a:pPr lvl="1" algn="just"/>
            <a:endParaRPr lang="es-ES" dirty="0" smtClean="0">
              <a:sym typeface="Wingdings" panose="05000000000000000000" pitchFamily="2" charset="2"/>
            </a:endParaRPr>
          </a:p>
          <a:p>
            <a:pPr marL="285750" indent="-285750" algn="just">
              <a:buFont typeface="Wingdings" panose="05000000000000000000" pitchFamily="2" charset="2"/>
              <a:buChar char="à"/>
            </a:pPr>
            <a:r>
              <a:rPr lang="es-ES" u="sng" dirty="0" smtClean="0">
                <a:sym typeface="Wingdings" panose="05000000000000000000" pitchFamily="2" charset="2"/>
              </a:rPr>
              <a:t>Modulaciones digitales</a:t>
            </a:r>
            <a:r>
              <a:rPr lang="es-ES" dirty="0" smtClean="0">
                <a:sym typeface="Wingdings" panose="05000000000000000000" pitchFamily="2" charset="2"/>
              </a:rPr>
              <a:t>:</a:t>
            </a:r>
          </a:p>
          <a:p>
            <a:pPr marL="742950" lvl="1" indent="-285750" algn="just">
              <a:buFont typeface="Wingdings" panose="05000000000000000000" pitchFamily="2" charset="2"/>
              <a:buChar char="à"/>
            </a:pPr>
            <a:r>
              <a:rPr lang="es-ES" dirty="0" smtClean="0"/>
              <a:t>ASK (Modulación por desplazamiento de amplitud)</a:t>
            </a:r>
          </a:p>
          <a:p>
            <a:pPr marL="742950" lvl="1" indent="-285750" algn="just">
              <a:buFont typeface="Wingdings" panose="05000000000000000000" pitchFamily="2" charset="2"/>
              <a:buChar char="à"/>
            </a:pPr>
            <a:r>
              <a:rPr lang="es-ES" dirty="0" smtClean="0"/>
              <a:t>PSK (Modulación por desplazamiento de fase)</a:t>
            </a:r>
          </a:p>
          <a:p>
            <a:pPr marL="742950" lvl="1" indent="-285750" algn="just">
              <a:buFont typeface="Wingdings" panose="05000000000000000000" pitchFamily="2" charset="2"/>
              <a:buChar char="à"/>
            </a:pPr>
            <a:r>
              <a:rPr lang="es-ES" dirty="0" smtClean="0"/>
              <a:t>FSK (Modulación por desplazamiento de frecuencia)</a:t>
            </a:r>
          </a:p>
          <a:p>
            <a:pPr marL="742950" lvl="1" indent="-285750" algn="just">
              <a:buFont typeface="Wingdings" panose="05000000000000000000" pitchFamily="2" charset="2"/>
              <a:buChar char="à"/>
            </a:pPr>
            <a:r>
              <a:rPr lang="es-ES" dirty="0" smtClean="0"/>
              <a:t>Spread Spectrum (Modulación espectro ensanchado) </a:t>
            </a:r>
          </a:p>
          <a:p>
            <a:pPr marL="742950" lvl="1" indent="-285750" algn="just">
              <a:buFont typeface="Wingdings" panose="05000000000000000000" pitchFamily="2" charset="2"/>
              <a:buChar char="à"/>
            </a:pPr>
            <a:r>
              <a:rPr lang="es-ES" dirty="0" smtClean="0"/>
              <a:t>OFDM (</a:t>
            </a:r>
            <a:r>
              <a:rPr lang="es-ES" dirty="0" err="1" smtClean="0"/>
              <a:t>Multiplexación</a:t>
            </a:r>
            <a:r>
              <a:rPr lang="es-ES" dirty="0" smtClean="0"/>
              <a:t> por división de frecuencias ortogonales)</a:t>
            </a:r>
            <a:endParaRPr lang="es-ES" dirty="0"/>
          </a:p>
        </p:txBody>
      </p:sp>
    </p:spTree>
    <p:extLst>
      <p:ext uri="{BB962C8B-B14F-4D97-AF65-F5344CB8AC3E}">
        <p14:creationId xmlns:p14="http://schemas.microsoft.com/office/powerpoint/2010/main" val="66522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1369563" y="58114"/>
            <a:ext cx="9601200" cy="783413"/>
          </a:xfrm>
        </p:spPr>
        <p:txBody>
          <a:bodyPr/>
          <a:lstStyle/>
          <a:p>
            <a:r>
              <a:rPr lang="es-ES" dirty="0" smtClean="0"/>
              <a:t>Modulación en Amplitud (AM)</a:t>
            </a:r>
            <a:endParaRPr lang="es-ES" dirty="0"/>
          </a:p>
        </p:txBody>
      </p:sp>
      <p:sp>
        <p:nvSpPr>
          <p:cNvPr id="7" name="Marcador de número de diapositiva 6"/>
          <p:cNvSpPr>
            <a:spLocks noGrp="1"/>
          </p:cNvSpPr>
          <p:nvPr>
            <p:ph type="sldNum" sz="quarter" idx="12"/>
          </p:nvPr>
        </p:nvSpPr>
        <p:spPr>
          <a:xfrm>
            <a:off x="9985090" y="166716"/>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16</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 name="Imagen 9"/>
          <p:cNvPicPr/>
          <p:nvPr/>
        </p:nvPicPr>
        <p:blipFill>
          <a:blip r:embed="rId6"/>
          <a:stretch>
            <a:fillRect/>
          </a:stretch>
        </p:blipFill>
        <p:spPr>
          <a:xfrm>
            <a:off x="1369564" y="1136725"/>
            <a:ext cx="3004706" cy="1537202"/>
          </a:xfrm>
          <a:prstGeom prst="rect">
            <a:avLst/>
          </a:prstGeom>
        </p:spPr>
      </p:pic>
      <p:sp>
        <p:nvSpPr>
          <p:cNvPr id="11" name="CuadroTexto 10"/>
          <p:cNvSpPr txBox="1"/>
          <p:nvPr/>
        </p:nvSpPr>
        <p:spPr>
          <a:xfrm>
            <a:off x="1326268" y="769830"/>
            <a:ext cx="3048001" cy="369332"/>
          </a:xfrm>
          <a:prstGeom prst="rect">
            <a:avLst/>
          </a:prstGeom>
          <a:noFill/>
        </p:spPr>
        <p:txBody>
          <a:bodyPr wrap="square" rtlCol="0">
            <a:spAutoFit/>
          </a:bodyPr>
          <a:lstStyle/>
          <a:p>
            <a:r>
              <a:rPr lang="es-ES" u="sng" dirty="0" smtClean="0"/>
              <a:t>Esquema de modulación:</a:t>
            </a:r>
            <a:endParaRPr lang="es-ES" u="sng" dirty="0"/>
          </a:p>
        </p:txBody>
      </p:sp>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439" y="841527"/>
            <a:ext cx="4210911" cy="3158184"/>
          </a:xfrm>
          <a:prstGeom prst="rect">
            <a:avLst/>
          </a:prstGeom>
        </p:spPr>
      </p:pic>
      <p:pic>
        <p:nvPicPr>
          <p:cNvPr id="13" name="Imagen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1370" y="679931"/>
            <a:ext cx="2860630" cy="2145473"/>
          </a:xfrm>
          <a:prstGeom prst="rect">
            <a:avLst/>
          </a:prstGeom>
        </p:spPr>
      </p:pic>
      <p:pic>
        <p:nvPicPr>
          <p:cNvPr id="14" name="Imagen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1928" y="2831475"/>
            <a:ext cx="2602198" cy="1951649"/>
          </a:xfrm>
          <a:prstGeom prst="rect">
            <a:avLst/>
          </a:prstGeom>
        </p:spPr>
      </p:pic>
      <p:pic>
        <p:nvPicPr>
          <p:cNvPr id="16" name="Caracteristicas de la señal moduladora  12_11_2020 10_27_0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528342" y="3999711"/>
            <a:ext cx="3931103" cy="2719745"/>
          </a:xfrm>
          <a:prstGeom prst="rect">
            <a:avLst/>
          </a:prstGeom>
        </p:spPr>
      </p:pic>
      <p:pic>
        <p:nvPicPr>
          <p:cNvPr id="17" name="Caracteristicas de la señal modulada 12_11_2020 10_30_0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803564" y="2795356"/>
            <a:ext cx="4584873" cy="3924099"/>
          </a:xfrm>
          <a:prstGeom prst="rect">
            <a:avLst/>
          </a:prstGeom>
        </p:spPr>
      </p:pic>
    </p:spTree>
    <p:extLst>
      <p:ext uri="{BB962C8B-B14F-4D97-AF65-F5344CB8AC3E}">
        <p14:creationId xmlns:p14="http://schemas.microsoft.com/office/powerpoint/2010/main" val="292756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video>
              <p:cMediaNode vol="100000">
                <p:cTn id="13" fill="hold" display="0">
                  <p:stCondLst>
                    <p:cond delay="indefinite"/>
                  </p:stCondLst>
                </p:cTn>
                <p:tgtEl>
                  <p:spTgt spid="1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34896"/>
            <a:ext cx="9601200" cy="804195"/>
          </a:xfrm>
        </p:spPr>
        <p:txBody>
          <a:bodyPr/>
          <a:lstStyle/>
          <a:p>
            <a:r>
              <a:rPr lang="es-ES" dirty="0" smtClean="0"/>
              <a:t>Modulación en Amplitud (AM)</a:t>
            </a:r>
            <a:endParaRPr lang="es-ES" dirty="0"/>
          </a:p>
        </p:txBody>
      </p:sp>
      <p:sp>
        <p:nvSpPr>
          <p:cNvPr id="3" name="Marcador de contenido 2"/>
          <p:cNvSpPr>
            <a:spLocks noGrp="1"/>
          </p:cNvSpPr>
          <p:nvPr>
            <p:ph idx="1"/>
          </p:nvPr>
        </p:nvSpPr>
        <p:spPr>
          <a:xfrm>
            <a:off x="1371600" y="955963"/>
            <a:ext cx="9601200" cy="2701637"/>
          </a:xfrm>
        </p:spPr>
        <p:txBody>
          <a:bodyPr/>
          <a:lstStyle/>
          <a:p>
            <a:r>
              <a:rPr lang="es-ES" dirty="0" smtClean="0"/>
              <a:t>¿Por qué transmitir una </a:t>
            </a:r>
            <a:r>
              <a:rPr lang="es-ES" dirty="0" err="1" smtClean="0"/>
              <a:t>chirp</a:t>
            </a:r>
            <a:r>
              <a:rPr lang="es-ES" dirty="0" smtClean="0"/>
              <a:t> ?</a:t>
            </a:r>
          </a:p>
          <a:p>
            <a:pPr lvl="1"/>
            <a:r>
              <a:rPr lang="es-ES" dirty="0" smtClean="0"/>
              <a:t>Representa una señal cuyas características en frecuencia cambian con el tiempo y permiten analizar una técnica en modulación en particular. Pero muy pocas veces es utilizada como una verdadera señal de información. </a:t>
            </a:r>
          </a:p>
          <a:p>
            <a:r>
              <a:rPr lang="es-ES" dirty="0" smtClean="0"/>
              <a:t> ¿Cuál seria el ejemplo apropiado para una modulación en Amplitud?</a:t>
            </a:r>
          </a:p>
          <a:p>
            <a:pPr lvl="1"/>
            <a:r>
              <a:rPr lang="es-ES" sz="2400" dirty="0" smtClean="0"/>
              <a:t>Una Estación transmisora de radio. </a:t>
            </a:r>
          </a:p>
          <a:p>
            <a:pPr marL="530352" lvl="1" indent="0">
              <a:buNone/>
            </a:pPr>
            <a:endParaRPr lang="es-ES" dirty="0"/>
          </a:p>
        </p:txBody>
      </p:sp>
      <p:sp>
        <p:nvSpPr>
          <p:cNvPr id="6" name="Marcador de número de diapositiva 5"/>
          <p:cNvSpPr>
            <a:spLocks noGrp="1"/>
          </p:cNvSpPr>
          <p:nvPr>
            <p:ph type="sldNum" sz="quarter" idx="12"/>
          </p:nvPr>
        </p:nvSpPr>
        <p:spPr>
          <a:xfrm>
            <a:off x="9543319" y="39312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17</a:t>
            </a:fld>
            <a:endParaRPr lang="es-ES" sz="3200" dirty="0"/>
          </a:p>
        </p:txBody>
      </p:sp>
      <p:pic>
        <p:nvPicPr>
          <p:cNvPr id="1026" name="Picture 2" descr="https://radiolaamistad.com/radio-imagen-animada-008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736" y="1923932"/>
            <a:ext cx="166687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371600" y="4003963"/>
            <a:ext cx="6220691" cy="214745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a:t>
            </a:r>
            <a:r>
              <a:rPr lang="es-ES" dirty="0" smtClean="0">
                <a:solidFill>
                  <a:schemeClr val="tx1"/>
                </a:solidFill>
              </a:rPr>
              <a:t>omo en la practica el análisis de las características espectrales de la voz es algo mas complejo, realizaremos algunos ejercicios empleando los conceptos de las radios analógicas AM pero utilizando como información </a:t>
            </a:r>
            <a:r>
              <a:rPr lang="es-ES" b="1" dirty="0" smtClean="0">
                <a:solidFill>
                  <a:schemeClr val="tx1"/>
                </a:solidFill>
              </a:rPr>
              <a:t>señales codificadas mediante código Morse.  </a:t>
            </a:r>
            <a:endParaRPr lang="es-ES" b="1" dirty="0"/>
          </a:p>
        </p:txBody>
      </p:sp>
      <p:pic>
        <p:nvPicPr>
          <p:cNvPr id="1028" name="Picture 4" descr="https://www.qsl.net/l/lu1yy/Lu1xa/Teleg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54291" y="4067057"/>
            <a:ext cx="2714737" cy="189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73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89979"/>
            <a:ext cx="9601200" cy="797268"/>
          </a:xfrm>
        </p:spPr>
        <p:txBody>
          <a:bodyPr/>
          <a:lstStyle/>
          <a:p>
            <a:r>
              <a:rPr lang="es-ES" dirty="0" smtClean="0"/>
              <a:t>Ejercicio de laboratorio</a:t>
            </a:r>
            <a:endParaRPr lang="es-ES" dirty="0"/>
          </a:p>
        </p:txBody>
      </p:sp>
      <p:sp>
        <p:nvSpPr>
          <p:cNvPr id="3" name="Marcador de contenido 2"/>
          <p:cNvSpPr>
            <a:spLocks noGrp="1"/>
          </p:cNvSpPr>
          <p:nvPr>
            <p:ph idx="1"/>
          </p:nvPr>
        </p:nvSpPr>
        <p:spPr>
          <a:xfrm>
            <a:off x="1371600" y="1011381"/>
            <a:ext cx="10432473" cy="3531416"/>
          </a:xfrm>
        </p:spPr>
        <p:txBody>
          <a:bodyPr>
            <a:normAutofit/>
          </a:bodyPr>
          <a:lstStyle/>
          <a:p>
            <a:pPr marL="0" indent="0" algn="just">
              <a:buNone/>
            </a:pPr>
            <a:endParaRPr lang="es-ES" dirty="0"/>
          </a:p>
          <a:p>
            <a:pPr marL="0" indent="0" algn="just">
              <a:buNone/>
            </a:pPr>
            <a:r>
              <a:rPr lang="es-ES" dirty="0" smtClean="0"/>
              <a:t>A </a:t>
            </a:r>
            <a:r>
              <a:rPr lang="es-ES" dirty="0"/>
              <a:t>partir del script “</a:t>
            </a:r>
            <a:r>
              <a:rPr lang="es-ES" dirty="0" err="1"/>
              <a:t>Generacion_Signal_Mod.m</a:t>
            </a:r>
            <a:r>
              <a:rPr lang="es-ES" dirty="0"/>
              <a:t>” presente en el material del laboratorio, deberá generar una señal modulada en amplitud con ruido AWGN que entregará a un compañero por elección para que mediante herramientas de estimación espectral descifre su </a:t>
            </a:r>
            <a:r>
              <a:rPr lang="es-ES" dirty="0" smtClean="0"/>
              <a:t>mensaje </a:t>
            </a:r>
            <a:r>
              <a:rPr lang="es-ES" dirty="0"/>
              <a:t>. Para ello, el primer paso será generar una señal de información codificada en morse utilizando la página web </a:t>
            </a:r>
            <a:r>
              <a:rPr lang="es-ES" u="sng" dirty="0">
                <a:hlinkClick r:id="rId6"/>
              </a:rPr>
              <a:t>https://morsedecoder.com/es/</a:t>
            </a:r>
            <a:r>
              <a:rPr lang="es-ES" dirty="0"/>
              <a:t>. </a:t>
            </a:r>
            <a:endParaRPr lang="es-ES" dirty="0" smtClean="0"/>
          </a:p>
          <a:p>
            <a:pPr marL="0" indent="0" algn="just">
              <a:buNone/>
            </a:pPr>
            <a:r>
              <a:rPr lang="es-ES" dirty="0"/>
              <a:t>Elija el mensaje y los parámetros (Frecuencia de la señal y duración temporal de la unidad mínima) que crea adecuados para darle cierta complejidad a la estimación espectral. </a:t>
            </a:r>
            <a:r>
              <a:rPr lang="es-ES" dirty="0" smtClean="0"/>
              <a:t>Descargue dicha </a:t>
            </a:r>
            <a:r>
              <a:rPr lang="es-ES" dirty="0"/>
              <a:t>señal como un archivo de extensión “.</a:t>
            </a:r>
            <a:r>
              <a:rPr lang="es-ES" dirty="0" err="1" smtClean="0"/>
              <a:t>wav</a:t>
            </a:r>
            <a:r>
              <a:rPr lang="es-ES" dirty="0" smtClean="0"/>
              <a:t>” y cambie </a:t>
            </a:r>
            <a:r>
              <a:rPr lang="es-ES" dirty="0"/>
              <a:t>el nombre para que no resulte evidente el mensaje que quiere transmitir. </a:t>
            </a:r>
          </a:p>
          <a:p>
            <a:pPr marL="0" indent="0">
              <a:buNone/>
            </a:pPr>
            <a:endParaRPr lang="es-ES" dirty="0"/>
          </a:p>
        </p:txBody>
      </p:sp>
      <p:sp>
        <p:nvSpPr>
          <p:cNvPr id="6" name="Marcador de número de diapositiva 5"/>
          <p:cNvSpPr>
            <a:spLocks noGrp="1"/>
          </p:cNvSpPr>
          <p:nvPr>
            <p:ph type="sldNum" sz="quarter" idx="12"/>
          </p:nvPr>
        </p:nvSpPr>
        <p:spPr>
          <a:xfrm>
            <a:off x="9520025" y="286306"/>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18</a:t>
            </a:fld>
            <a:endParaRPr lang="es-ES" sz="3200" dirty="0"/>
          </a:p>
        </p:txBody>
      </p:sp>
      <p:pic>
        <p:nvPicPr>
          <p:cNvPr id="8" name="Imagen 7"/>
          <p:cNvPicPr/>
          <p:nvPr/>
        </p:nvPicPr>
        <p:blipFill>
          <a:blip r:embed="rId7"/>
          <a:stretch>
            <a:fillRect/>
          </a:stretch>
        </p:blipFill>
        <p:spPr>
          <a:xfrm>
            <a:off x="6945034" y="3928949"/>
            <a:ext cx="5149983" cy="2804361"/>
          </a:xfrm>
          <a:prstGeom prst="rect">
            <a:avLst/>
          </a:prstGeom>
        </p:spPr>
      </p:pic>
      <p:pic>
        <p:nvPicPr>
          <p:cNvPr id="10" name="Picture 2" descr="Formato WAV « Formatos de Audio y Vide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388" y="4350783"/>
            <a:ext cx="1123770" cy="11237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1814002" y="4350783"/>
            <a:ext cx="1023165" cy="369332"/>
          </a:xfrm>
          <a:prstGeom prst="rect">
            <a:avLst/>
          </a:prstGeom>
        </p:spPr>
        <p:txBody>
          <a:bodyPr wrap="none">
            <a:spAutoFit/>
          </a:bodyPr>
          <a:lstStyle/>
          <a:p>
            <a:r>
              <a:rPr lang="es-ES" dirty="0" smtClean="0"/>
              <a:t>SOS.wav</a:t>
            </a:r>
            <a:endParaRPr lang="es-ES" dirty="0"/>
          </a:p>
        </p:txBody>
      </p:sp>
      <p:pic>
        <p:nvPicPr>
          <p:cNvPr id="13" name="SO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182759" y="4598098"/>
            <a:ext cx="733031" cy="733031"/>
          </a:xfrm>
          <a:prstGeom prst="rect">
            <a:avLst/>
          </a:prstGeom>
        </p:spPr>
      </p:pic>
      <p:pic>
        <p:nvPicPr>
          <p:cNvPr id="14" name="Mensaje_Morse">
            <a:hlinkClick r:id="" action="ppaction://media"/>
          </p:cNvPr>
          <p:cNvPicPr>
            <a:picLocks noChangeAspect="1"/>
          </p:cNvPicPr>
          <p:nvPr>
            <a:audioFile r:link="rId3"/>
            <p:extLst>
              <p:ext uri="{DAA4B4D4-6D71-4841-9C94-3DE7FCFB9230}">
                <p14:media xmlns:p14="http://schemas.microsoft.com/office/powerpoint/2010/main" r:embed="rId4">
                  <p14:trim end="6472"/>
                </p14:media>
              </p:ext>
            </p:extLst>
          </p:nvPr>
        </p:nvPicPr>
        <p:blipFill>
          <a:blip r:embed="rId9"/>
          <a:stretch>
            <a:fillRect/>
          </a:stretch>
        </p:blipFill>
        <p:spPr>
          <a:xfrm>
            <a:off x="5182759" y="5700036"/>
            <a:ext cx="777226" cy="777226"/>
          </a:xfrm>
          <a:prstGeom prst="rect">
            <a:avLst/>
          </a:prstGeom>
        </p:spPr>
      </p:pic>
      <p:pic>
        <p:nvPicPr>
          <p:cNvPr id="15" name="Picture 2" descr="Formato WAV « Formatos de Audio y Vide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7764" y="5588334"/>
            <a:ext cx="1123770" cy="1123770"/>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1345358" y="5667106"/>
            <a:ext cx="2119363" cy="369332"/>
          </a:xfrm>
          <a:prstGeom prst="rect">
            <a:avLst/>
          </a:prstGeom>
        </p:spPr>
        <p:txBody>
          <a:bodyPr wrap="none">
            <a:spAutoFit/>
          </a:bodyPr>
          <a:lstStyle/>
          <a:p>
            <a:r>
              <a:rPr lang="es-ES" dirty="0" smtClean="0"/>
              <a:t>Mensaje Morse.wav</a:t>
            </a:r>
            <a:endParaRPr lang="es-ES" dirty="0"/>
          </a:p>
        </p:txBody>
      </p:sp>
      <p:sp>
        <p:nvSpPr>
          <p:cNvPr id="17" name="Flecha abajo 16"/>
          <p:cNvSpPr/>
          <p:nvPr/>
        </p:nvSpPr>
        <p:spPr>
          <a:xfrm>
            <a:off x="2128415" y="4734138"/>
            <a:ext cx="349026" cy="404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bajo 17"/>
          <p:cNvSpPr/>
          <p:nvPr/>
        </p:nvSpPr>
        <p:spPr>
          <a:xfrm>
            <a:off x="2159779" y="6025436"/>
            <a:ext cx="349026" cy="404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p:cNvSpPr txBox="1"/>
          <p:nvPr/>
        </p:nvSpPr>
        <p:spPr>
          <a:xfrm>
            <a:off x="1869673" y="6393300"/>
            <a:ext cx="1070732" cy="369332"/>
          </a:xfrm>
          <a:prstGeom prst="rect">
            <a:avLst/>
          </a:prstGeom>
          <a:noFill/>
        </p:spPr>
        <p:txBody>
          <a:bodyPr wrap="square" rtlCol="0">
            <a:spAutoFit/>
          </a:bodyPr>
          <a:lstStyle/>
          <a:p>
            <a:r>
              <a:rPr lang="es-ES" b="1" dirty="0" smtClean="0"/>
              <a:t>Grabado</a:t>
            </a:r>
            <a:endParaRPr lang="es-ES" b="1" dirty="0"/>
          </a:p>
        </p:txBody>
      </p:sp>
      <p:sp>
        <p:nvSpPr>
          <p:cNvPr id="20" name="CuadroTexto 19"/>
          <p:cNvSpPr txBox="1"/>
          <p:nvPr/>
        </p:nvSpPr>
        <p:spPr>
          <a:xfrm>
            <a:off x="1641625" y="5118609"/>
            <a:ext cx="1475097" cy="369332"/>
          </a:xfrm>
          <a:prstGeom prst="rect">
            <a:avLst/>
          </a:prstGeom>
          <a:noFill/>
        </p:spPr>
        <p:txBody>
          <a:bodyPr wrap="square" rtlCol="0">
            <a:spAutoFit/>
          </a:bodyPr>
          <a:lstStyle/>
          <a:p>
            <a:r>
              <a:rPr lang="es-ES" b="1" dirty="0" smtClean="0"/>
              <a:t>Descargado</a:t>
            </a:r>
            <a:endParaRPr lang="es-ES" b="1" dirty="0"/>
          </a:p>
        </p:txBody>
      </p:sp>
      <p:sp>
        <p:nvSpPr>
          <p:cNvPr id="21" name="Marcador de contenido 2"/>
          <p:cNvSpPr txBox="1">
            <a:spLocks/>
          </p:cNvSpPr>
          <p:nvPr/>
        </p:nvSpPr>
        <p:spPr>
          <a:xfrm>
            <a:off x="1371600" y="793492"/>
            <a:ext cx="2608117" cy="62833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ES" sz="3200" dirty="0" smtClean="0"/>
              <a:t>Ejercicio 4</a:t>
            </a:r>
            <a:endParaRPr lang="es-ES" sz="3200" dirty="0"/>
          </a:p>
        </p:txBody>
      </p:sp>
    </p:spTree>
    <p:extLst>
      <p:ext uri="{BB962C8B-B14F-4D97-AF65-F5344CB8AC3E}">
        <p14:creationId xmlns:p14="http://schemas.microsoft.com/office/powerpoint/2010/main" val="730824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528" fill="hold"/>
                                        <p:tgtEl>
                                          <p:spTgt spid="14"/>
                                        </p:tgtEl>
                                      </p:cBhvr>
                                    </p:cmd>
                                  </p:childTnLst>
                                </p:cTn>
                              </p:par>
                            </p:childTnLst>
                          </p:cTn>
                        </p:par>
                      </p:childTnLst>
                    </p:cTn>
                  </p:par>
                </p:childTnLst>
              </p:cTn>
              <p:nextCondLst>
                <p:cond evt="onClick" delay="0">
                  <p:tgtEl>
                    <p:spTgt spid="14"/>
                  </p:tgtEl>
                </p:cond>
              </p:nextCondLst>
            </p:seq>
            <p:audio>
              <p:cMediaNode vol="80000">
                <p:cTn id="13"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62605"/>
            <a:ext cx="9601200" cy="762631"/>
          </a:xfrm>
        </p:spPr>
        <p:txBody>
          <a:bodyPr/>
          <a:lstStyle/>
          <a:p>
            <a:r>
              <a:rPr lang="es-ES" dirty="0" smtClean="0"/>
              <a:t>Ejercicio de laboratorio</a:t>
            </a:r>
            <a:endParaRPr lang="es-ES" dirty="0"/>
          </a:p>
        </p:txBody>
      </p:sp>
      <p:sp>
        <p:nvSpPr>
          <p:cNvPr id="6" name="Marcador de número de diapositiva 5"/>
          <p:cNvSpPr>
            <a:spLocks noGrp="1"/>
          </p:cNvSpPr>
          <p:nvPr>
            <p:ph type="sldNum" sz="quarter" idx="12"/>
          </p:nvPr>
        </p:nvSpPr>
        <p:spPr>
          <a:xfrm>
            <a:off x="9376508" y="44161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19</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Marcador de contenido 2"/>
          <p:cNvSpPr>
            <a:spLocks noGrp="1"/>
          </p:cNvSpPr>
          <p:nvPr>
            <p:ph idx="1"/>
          </p:nvPr>
        </p:nvSpPr>
        <p:spPr>
          <a:xfrm>
            <a:off x="1371600" y="916599"/>
            <a:ext cx="2608117" cy="628334"/>
          </a:xfrm>
        </p:spPr>
        <p:txBody>
          <a:bodyPr>
            <a:normAutofit/>
          </a:bodyPr>
          <a:lstStyle/>
          <a:p>
            <a:r>
              <a:rPr lang="es-ES" sz="3200" dirty="0"/>
              <a:t>Ejercicio </a:t>
            </a:r>
            <a:r>
              <a:rPr lang="es-ES" sz="3200" dirty="0" smtClean="0"/>
              <a:t>4</a:t>
            </a:r>
            <a:endParaRPr lang="es-ES" sz="3200" dirty="0"/>
          </a:p>
        </p:txBody>
      </p:sp>
      <p:sp>
        <p:nvSpPr>
          <p:cNvPr id="8" name="CuadroTexto 7"/>
          <p:cNvSpPr txBox="1"/>
          <p:nvPr/>
        </p:nvSpPr>
        <p:spPr>
          <a:xfrm>
            <a:off x="1371600" y="1679230"/>
            <a:ext cx="5043055" cy="4801314"/>
          </a:xfrm>
          <a:prstGeom prst="rect">
            <a:avLst/>
          </a:prstGeom>
          <a:noFill/>
        </p:spPr>
        <p:txBody>
          <a:bodyPr wrap="square" rtlCol="0">
            <a:spAutoFit/>
          </a:bodyPr>
          <a:lstStyle/>
          <a:p>
            <a:r>
              <a:rPr lang="es-ES" dirty="0" smtClean="0"/>
              <a:t>¿Cómo funciona el código Morse?</a:t>
            </a:r>
          </a:p>
          <a:p>
            <a:endParaRPr lang="es-ES" dirty="0" smtClean="0"/>
          </a:p>
          <a:p>
            <a:r>
              <a:rPr lang="es-ES" dirty="0"/>
              <a:t>Los impulsos eléctricos que </a:t>
            </a:r>
            <a:r>
              <a:rPr lang="es-ES" dirty="0" smtClean="0"/>
              <a:t>marcan los </a:t>
            </a:r>
            <a:r>
              <a:rPr lang="es-ES" dirty="0"/>
              <a:t>puntos y también las </a:t>
            </a:r>
            <a:r>
              <a:rPr lang="es-ES" dirty="0" smtClean="0"/>
              <a:t>líneas </a:t>
            </a:r>
            <a:r>
              <a:rPr lang="es-ES" dirty="0"/>
              <a:t>se diferencian por la duración de los mismos</a:t>
            </a:r>
            <a:r>
              <a:rPr lang="es-ES" dirty="0" smtClean="0"/>
              <a:t>.</a:t>
            </a:r>
          </a:p>
          <a:p>
            <a:r>
              <a:rPr lang="es-ES" dirty="0" smtClean="0"/>
              <a:t>El </a:t>
            </a:r>
            <a:r>
              <a:rPr lang="es-ES" dirty="0"/>
              <a:t>punto tiene una duración mínima, mientras que la raya es tres veces la duración del punto.</a:t>
            </a:r>
          </a:p>
          <a:p>
            <a:endParaRPr lang="es-ES" dirty="0"/>
          </a:p>
          <a:p>
            <a:r>
              <a:rPr lang="es-ES" u="sng" dirty="0" smtClean="0"/>
              <a:t>Características:</a:t>
            </a:r>
          </a:p>
          <a:p>
            <a:r>
              <a:rPr lang="es-ES" dirty="0" smtClean="0">
                <a:sym typeface="Wingdings" panose="05000000000000000000" pitchFamily="2" charset="2"/>
              </a:rPr>
              <a:t> </a:t>
            </a:r>
            <a:r>
              <a:rPr lang="es-ES" dirty="0" smtClean="0"/>
              <a:t>El </a:t>
            </a:r>
            <a:r>
              <a:rPr lang="es-ES" dirty="0"/>
              <a:t>punto es considerado en el código Morse como una </a:t>
            </a:r>
            <a:r>
              <a:rPr lang="es-ES" dirty="0" smtClean="0"/>
              <a:t>unidad mínima </a:t>
            </a:r>
          </a:p>
          <a:p>
            <a:r>
              <a:rPr lang="es-ES" dirty="0" smtClean="0"/>
              <a:t>(parámetro configurable)</a:t>
            </a:r>
          </a:p>
          <a:p>
            <a:r>
              <a:rPr lang="es-ES" dirty="0" smtClean="0">
                <a:sym typeface="Wingdings" panose="05000000000000000000" pitchFamily="2" charset="2"/>
              </a:rPr>
              <a:t></a:t>
            </a:r>
            <a:r>
              <a:rPr lang="es-ES" dirty="0" smtClean="0"/>
              <a:t>  La </a:t>
            </a:r>
            <a:r>
              <a:rPr lang="es-ES" dirty="0"/>
              <a:t>línea, en tiempo, equivale a tres puntos</a:t>
            </a:r>
            <a:r>
              <a:rPr lang="es-ES" dirty="0" smtClean="0"/>
              <a:t>.</a:t>
            </a:r>
          </a:p>
          <a:p>
            <a:r>
              <a:rPr lang="es-ES" dirty="0" smtClean="0">
                <a:sym typeface="Wingdings" panose="05000000000000000000" pitchFamily="2" charset="2"/>
              </a:rPr>
              <a:t> </a:t>
            </a:r>
            <a:r>
              <a:rPr lang="es-ES" dirty="0" smtClean="0"/>
              <a:t>Cada </a:t>
            </a:r>
            <a:r>
              <a:rPr lang="es-ES" dirty="0"/>
              <a:t>letra se separa por un silencio de tres puntos de </a:t>
            </a:r>
            <a:r>
              <a:rPr lang="es-ES" dirty="0" smtClean="0"/>
              <a:t>duración o una línea</a:t>
            </a:r>
            <a:r>
              <a:rPr lang="es-ES" dirty="0"/>
              <a:t>.</a:t>
            </a:r>
            <a:r>
              <a:rPr lang="es-ES" dirty="0" smtClean="0"/>
              <a:t> </a:t>
            </a:r>
          </a:p>
          <a:p>
            <a:r>
              <a:rPr lang="es-ES" dirty="0" smtClean="0">
                <a:sym typeface="Wingdings" panose="05000000000000000000" pitchFamily="2" charset="2"/>
              </a:rPr>
              <a:t> </a:t>
            </a:r>
            <a:r>
              <a:rPr lang="es-ES" dirty="0">
                <a:sym typeface="Wingdings" panose="05000000000000000000" pitchFamily="2" charset="2"/>
              </a:rPr>
              <a:t>C</a:t>
            </a:r>
            <a:r>
              <a:rPr lang="es-ES" dirty="0" smtClean="0"/>
              <a:t>ada </a:t>
            </a:r>
            <a:r>
              <a:rPr lang="es-ES" dirty="0"/>
              <a:t>palabra se separa por cinco puntos.</a:t>
            </a:r>
          </a:p>
          <a:p>
            <a:endParaRPr lang="es-ES" dirty="0"/>
          </a:p>
        </p:txBody>
      </p:sp>
      <p:sp>
        <p:nvSpPr>
          <p:cNvPr id="9" name="Rectángulo 8"/>
          <p:cNvSpPr/>
          <p:nvPr/>
        </p:nvSpPr>
        <p:spPr>
          <a:xfrm>
            <a:off x="1191491" y="3796145"/>
            <a:ext cx="4987636" cy="246611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p:cNvPicPr/>
          <p:nvPr/>
        </p:nvPicPr>
        <p:blipFill>
          <a:blip r:embed="rId2"/>
          <a:stretch>
            <a:fillRect/>
          </a:stretch>
        </p:blipFill>
        <p:spPr>
          <a:xfrm>
            <a:off x="6414655" y="1025235"/>
            <a:ext cx="5223510" cy="3089275"/>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965" y="4114510"/>
            <a:ext cx="3505200" cy="2453303"/>
          </a:xfrm>
          <a:prstGeom prst="rect">
            <a:avLst/>
          </a:prstGeom>
        </p:spPr>
      </p:pic>
      <p:sp>
        <p:nvSpPr>
          <p:cNvPr id="13" name="CuadroTexto 12"/>
          <p:cNvSpPr txBox="1"/>
          <p:nvPr/>
        </p:nvSpPr>
        <p:spPr>
          <a:xfrm>
            <a:off x="6296890" y="4248807"/>
            <a:ext cx="2043546" cy="2585323"/>
          </a:xfrm>
          <a:prstGeom prst="rect">
            <a:avLst/>
          </a:prstGeom>
          <a:noFill/>
        </p:spPr>
        <p:txBody>
          <a:bodyPr wrap="square" rtlCol="0">
            <a:spAutoFit/>
          </a:bodyPr>
          <a:lstStyle/>
          <a:p>
            <a:pPr marL="285750" indent="-285750">
              <a:buFont typeface="Arial" panose="020B0604020202020204" pitchFamily="34" charset="0"/>
              <a:buChar char="•"/>
            </a:pPr>
            <a:r>
              <a:rPr lang="es-ES" u="sng" dirty="0" smtClean="0"/>
              <a:t>Punto</a:t>
            </a:r>
            <a:r>
              <a:rPr lang="es-ES" dirty="0" smtClean="0"/>
              <a:t> </a:t>
            </a:r>
          </a:p>
          <a:p>
            <a:pPr lvl="1"/>
            <a:r>
              <a:rPr lang="es-ES" dirty="0" smtClean="0"/>
              <a:t>0,04 </a:t>
            </a:r>
            <a:r>
              <a:rPr lang="es-ES" dirty="0" err="1" smtClean="0"/>
              <a:t>seg</a:t>
            </a:r>
            <a:endParaRPr lang="es-ES" dirty="0" smtClean="0"/>
          </a:p>
          <a:p>
            <a:pPr marL="285750" indent="-285750">
              <a:buFont typeface="Arial" panose="020B0604020202020204" pitchFamily="34" charset="0"/>
              <a:buChar char="•"/>
            </a:pPr>
            <a:r>
              <a:rPr lang="es-ES" u="sng" dirty="0" err="1" smtClean="0"/>
              <a:t>Linea</a:t>
            </a:r>
            <a:r>
              <a:rPr lang="es-ES" dirty="0" smtClean="0"/>
              <a:t> </a:t>
            </a:r>
          </a:p>
          <a:p>
            <a:pPr lvl="1"/>
            <a:r>
              <a:rPr lang="es-ES" dirty="0" smtClean="0"/>
              <a:t>0,12 </a:t>
            </a:r>
            <a:r>
              <a:rPr lang="es-ES" dirty="0" err="1" smtClean="0"/>
              <a:t>seg</a:t>
            </a:r>
            <a:endParaRPr lang="es-ES" dirty="0" smtClean="0"/>
          </a:p>
          <a:p>
            <a:pPr marL="285750" indent="-285750">
              <a:buFont typeface="Arial" panose="020B0604020202020204" pitchFamily="34" charset="0"/>
              <a:buChar char="•"/>
            </a:pPr>
            <a:r>
              <a:rPr lang="es-ES" u="sng" dirty="0" err="1" smtClean="0"/>
              <a:t>Silencio.Letra</a:t>
            </a:r>
            <a:endParaRPr lang="es-ES" u="sng" dirty="0" smtClean="0"/>
          </a:p>
          <a:p>
            <a:pPr lvl="1"/>
            <a:r>
              <a:rPr lang="es-ES" dirty="0" smtClean="0"/>
              <a:t> 0,12 </a:t>
            </a:r>
            <a:r>
              <a:rPr lang="es-ES" dirty="0" err="1" smtClean="0"/>
              <a:t>seg</a:t>
            </a:r>
            <a:endParaRPr lang="es-ES" dirty="0" smtClean="0"/>
          </a:p>
          <a:p>
            <a:pPr marL="285750" indent="-285750">
              <a:buFont typeface="Arial" panose="020B0604020202020204" pitchFamily="34" charset="0"/>
              <a:buChar char="•"/>
            </a:pPr>
            <a:r>
              <a:rPr lang="es-ES" u="sng" dirty="0" err="1" smtClean="0"/>
              <a:t>Silencio.Palabra</a:t>
            </a:r>
            <a:endParaRPr lang="es-ES" u="sng" dirty="0" smtClean="0"/>
          </a:p>
          <a:p>
            <a:pPr lvl="1"/>
            <a:r>
              <a:rPr lang="es-ES" dirty="0" smtClean="0"/>
              <a:t>0,2 </a:t>
            </a:r>
            <a:r>
              <a:rPr lang="es-ES" dirty="0" err="1" smtClean="0"/>
              <a:t>seg</a:t>
            </a:r>
            <a:endParaRPr lang="es-ES" dirty="0" smtClean="0"/>
          </a:p>
          <a:p>
            <a:pPr marL="285750" indent="-285750">
              <a:buFont typeface="Arial" panose="020B0604020202020204" pitchFamily="34" charset="0"/>
              <a:buChar char="•"/>
            </a:pPr>
            <a:endParaRPr lang="es-ES" dirty="0" smtClean="0"/>
          </a:p>
        </p:txBody>
      </p:sp>
    </p:spTree>
    <p:extLst>
      <p:ext uri="{BB962C8B-B14F-4D97-AF65-F5344CB8AC3E}">
        <p14:creationId xmlns:p14="http://schemas.microsoft.com/office/powerpoint/2010/main" val="2910699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23900" y="284018"/>
            <a:ext cx="3855720" cy="796636"/>
          </a:xfrm>
        </p:spPr>
        <p:txBody>
          <a:bodyPr/>
          <a:lstStyle/>
          <a:p>
            <a:r>
              <a:rPr lang="es-ES" dirty="0" smtClean="0"/>
              <a:t>Introducción</a:t>
            </a:r>
            <a:endParaRPr lang="es-ES" dirty="0"/>
          </a:p>
        </p:txBody>
      </p:sp>
      <p:pic>
        <p:nvPicPr>
          <p:cNvPr id="5" name="Marcador de posición de imagen 4"/>
          <p:cNvPicPr>
            <a:picLocks noGrp="1" noChangeAspect="1"/>
          </p:cNvPicPr>
          <p:nvPr>
            <p:ph type="pic" idx="1"/>
          </p:nvPr>
        </p:nvPicPr>
        <p:blipFill>
          <a:blip r:embed="rId2">
            <a:extLst>
              <a:ext uri="{28A0092B-C50C-407E-A947-70E740481C1C}">
                <a14:useLocalDpi xmlns:a14="http://schemas.microsoft.com/office/drawing/2010/main" val="0"/>
              </a:ext>
            </a:extLst>
          </a:blip>
          <a:srcRect l="15372" r="15372"/>
          <a:stretch>
            <a:fillRect/>
          </a:stretch>
        </p:blipFill>
        <p:spPr>
          <a:xfrm>
            <a:off x="6035039" y="682336"/>
            <a:ext cx="5669280" cy="5632059"/>
          </a:xfrm>
        </p:spPr>
      </p:pic>
      <p:sp>
        <p:nvSpPr>
          <p:cNvPr id="3" name="Marcador de contenido 2"/>
          <p:cNvSpPr>
            <a:spLocks noGrp="1"/>
          </p:cNvSpPr>
          <p:nvPr>
            <p:ph type="body" sz="half" idx="2"/>
          </p:nvPr>
        </p:nvSpPr>
        <p:spPr>
          <a:xfrm>
            <a:off x="723900" y="1297188"/>
            <a:ext cx="3855720" cy="4840375"/>
          </a:xfrm>
          <a:noFill/>
          <a:ln>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lnSpcReduction="10000"/>
          </a:bodyPr>
          <a:lstStyle/>
          <a:p>
            <a:pPr algn="just"/>
            <a:r>
              <a:rPr lang="es-ES" sz="1800" dirty="0"/>
              <a:t>La transformada de Fourier a corto plazo (STFT) se utiliza para analizar cómo el contenido de frecuencia de una señal  cambia con el tiempo. La STFT de una señal se calcula deslizando una ventana de longitud  </a:t>
            </a:r>
            <a:r>
              <a:rPr lang="es-ES" sz="1800" b="1" i="1" dirty="0"/>
              <a:t>L</a:t>
            </a:r>
            <a:r>
              <a:rPr lang="es-ES" sz="1800" dirty="0"/>
              <a:t> sobre la señal y calculando la transformada discreta de Fourier de los datos de ventanas. La ventana salta sobre la señal original a intervalos de </a:t>
            </a:r>
            <a:r>
              <a:rPr lang="es-ES" sz="1800" b="1" i="1" dirty="0"/>
              <a:t>R</a:t>
            </a:r>
            <a:r>
              <a:rPr lang="es-ES" sz="1800" dirty="0"/>
              <a:t> Muestras. Si la longitud de superposición es distinto de cero (</a:t>
            </a:r>
            <a:r>
              <a:rPr lang="es-ES" sz="1800" b="1" i="1" dirty="0"/>
              <a:t>L-R)</a:t>
            </a:r>
            <a:r>
              <a:rPr lang="es-ES" sz="1800" dirty="0"/>
              <a:t> , la superposición de los segmentos de ventana compensa la atenuación de la señal en los bordes de las mismas.</a:t>
            </a:r>
          </a:p>
          <a:p>
            <a:endParaRPr lang="es-ES" dirty="0"/>
          </a:p>
        </p:txBody>
      </p:sp>
      <p:sp>
        <p:nvSpPr>
          <p:cNvPr id="8" name="Marcador de número de diapositiva 7"/>
          <p:cNvSpPr>
            <a:spLocks noGrp="1"/>
          </p:cNvSpPr>
          <p:nvPr>
            <p:ph type="sldNum" sz="quarter" idx="12"/>
          </p:nvPr>
        </p:nvSpPr>
        <p:spPr>
          <a:xfrm>
            <a:off x="10108027" y="81711"/>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a:t>
            </a:fld>
            <a:endParaRPr lang="es-ES" sz="3200" dirty="0"/>
          </a:p>
        </p:txBody>
      </p:sp>
    </p:spTree>
    <p:extLst>
      <p:ext uri="{BB962C8B-B14F-4D97-AF65-F5344CB8AC3E}">
        <p14:creationId xmlns:p14="http://schemas.microsoft.com/office/powerpoint/2010/main" val="3309900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639744" y="44161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20</a:t>
            </a:fld>
            <a:endParaRPr lang="es-ES" sz="3200" dirty="0"/>
          </a:p>
        </p:txBody>
      </p:sp>
      <p:sp>
        <p:nvSpPr>
          <p:cNvPr id="7" name="Título 1"/>
          <p:cNvSpPr>
            <a:spLocks noGrp="1"/>
          </p:cNvSpPr>
          <p:nvPr>
            <p:ph type="title"/>
          </p:nvPr>
        </p:nvSpPr>
        <p:spPr>
          <a:xfrm>
            <a:off x="1371600" y="262605"/>
            <a:ext cx="9601200" cy="762631"/>
          </a:xfrm>
        </p:spPr>
        <p:txBody>
          <a:bodyPr/>
          <a:lstStyle/>
          <a:p>
            <a:r>
              <a:rPr lang="es-ES" dirty="0" smtClean="0"/>
              <a:t>Ejercicio de laboratorio</a:t>
            </a:r>
            <a:endParaRPr lang="es-ES" dirty="0"/>
          </a:p>
        </p:txBody>
      </p:sp>
      <p:sp>
        <p:nvSpPr>
          <p:cNvPr id="8" name="Marcador de contenido 2"/>
          <p:cNvSpPr txBox="1">
            <a:spLocks/>
          </p:cNvSpPr>
          <p:nvPr/>
        </p:nvSpPr>
        <p:spPr>
          <a:xfrm>
            <a:off x="1371600" y="916599"/>
            <a:ext cx="2608117" cy="62833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ES" sz="3200" smtClean="0"/>
              <a:t>Ejercicio 4</a:t>
            </a:r>
            <a:endParaRPr lang="es-ES" sz="3200" dirty="0"/>
          </a:p>
        </p:txBody>
      </p:sp>
      <p:pic>
        <p:nvPicPr>
          <p:cNvPr id="9" name="Imagen 8"/>
          <p:cNvPicPr/>
          <p:nvPr/>
        </p:nvPicPr>
        <p:blipFill>
          <a:blip r:embed="rId2"/>
          <a:stretch>
            <a:fillRect/>
          </a:stretch>
        </p:blipFill>
        <p:spPr>
          <a:xfrm>
            <a:off x="4419600" y="1381509"/>
            <a:ext cx="3739515" cy="2740370"/>
          </a:xfrm>
          <a:prstGeom prst="rect">
            <a:avLst/>
          </a:prstGeom>
        </p:spPr>
      </p:pic>
      <p:sp>
        <p:nvSpPr>
          <p:cNvPr id="10" name="CuadroTexto 9"/>
          <p:cNvSpPr txBox="1"/>
          <p:nvPr/>
        </p:nvSpPr>
        <p:spPr>
          <a:xfrm>
            <a:off x="1371600" y="1676400"/>
            <a:ext cx="3214255" cy="369332"/>
          </a:xfrm>
          <a:prstGeom prst="rect">
            <a:avLst/>
          </a:prstGeom>
          <a:noFill/>
        </p:spPr>
        <p:txBody>
          <a:bodyPr wrap="square" rtlCol="0">
            <a:spAutoFit/>
          </a:bodyPr>
          <a:lstStyle/>
          <a:p>
            <a:r>
              <a:rPr lang="es-ES" dirty="0" smtClean="0">
                <a:sym typeface="Wingdings" panose="05000000000000000000" pitchFamily="2" charset="2"/>
              </a:rPr>
              <a:t> </a:t>
            </a:r>
            <a:r>
              <a:rPr lang="es-ES" dirty="0" smtClean="0"/>
              <a:t>Longitud de ventana= 441</a:t>
            </a:r>
            <a:endParaRPr lang="es-ES" dirty="0"/>
          </a:p>
        </p:txBody>
      </p:sp>
      <p:pic>
        <p:nvPicPr>
          <p:cNvPr id="11" name="Imagen 10"/>
          <p:cNvPicPr/>
          <p:nvPr/>
        </p:nvPicPr>
        <p:blipFill>
          <a:blip r:embed="rId3"/>
          <a:stretch>
            <a:fillRect/>
          </a:stretch>
        </p:blipFill>
        <p:spPr>
          <a:xfrm>
            <a:off x="8181730" y="1381509"/>
            <a:ext cx="3314903" cy="2740370"/>
          </a:xfrm>
          <a:prstGeom prst="rect">
            <a:avLst/>
          </a:prstGeom>
        </p:spPr>
      </p:pic>
      <p:sp>
        <p:nvSpPr>
          <p:cNvPr id="12" name="Nube 11"/>
          <p:cNvSpPr/>
          <p:nvPr/>
        </p:nvSpPr>
        <p:spPr>
          <a:xfrm>
            <a:off x="1108363" y="4005532"/>
            <a:ext cx="4225637" cy="2790275"/>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¿Por qué un análisis espectral si en el tiempo es totalmente identificable la secuencia?</a:t>
            </a:r>
            <a:endParaRPr lang="es-ES" dirty="0">
              <a:solidFill>
                <a:schemeClr val="tx1"/>
              </a:solidFill>
            </a:endParaRPr>
          </a:p>
        </p:txBody>
      </p:sp>
      <p:sp>
        <p:nvSpPr>
          <p:cNvPr id="13" name="Flecha derecha 12"/>
          <p:cNvSpPr/>
          <p:nvPr/>
        </p:nvSpPr>
        <p:spPr>
          <a:xfrm>
            <a:off x="5578975" y="4687001"/>
            <a:ext cx="942110" cy="782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p:cNvSpPr txBox="1"/>
          <p:nvPr/>
        </p:nvSpPr>
        <p:spPr>
          <a:xfrm>
            <a:off x="6932313" y="4478152"/>
            <a:ext cx="3901942" cy="1200329"/>
          </a:xfrm>
          <a:prstGeom prst="rect">
            <a:avLst/>
          </a:prstGeom>
          <a:noFill/>
          <a:ln w="38100">
            <a:solidFill>
              <a:srgbClr val="FF0000"/>
            </a:solidFill>
          </a:ln>
        </p:spPr>
        <p:txBody>
          <a:bodyPr wrap="square" rtlCol="0">
            <a:spAutoFit/>
          </a:bodyPr>
          <a:lstStyle/>
          <a:p>
            <a:r>
              <a:rPr lang="es-ES" dirty="0" smtClean="0"/>
              <a:t>La señal recibida es la señal de información que recibió un proceso de modulación y además se encuentra contaminada con ruido</a:t>
            </a:r>
            <a:endParaRPr lang="es-ES" dirty="0"/>
          </a:p>
        </p:txBody>
      </p:sp>
    </p:spTree>
    <p:extLst>
      <p:ext uri="{BB962C8B-B14F-4D97-AF65-F5344CB8AC3E}">
        <p14:creationId xmlns:p14="http://schemas.microsoft.com/office/powerpoint/2010/main" val="3735989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514300" y="44161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21</a:t>
            </a:fld>
            <a:endParaRPr lang="es-ES" sz="3200" dirty="0"/>
          </a:p>
        </p:txBody>
      </p:sp>
      <p:sp>
        <p:nvSpPr>
          <p:cNvPr id="8" name="Título 1"/>
          <p:cNvSpPr>
            <a:spLocks noGrp="1"/>
          </p:cNvSpPr>
          <p:nvPr>
            <p:ph type="title"/>
          </p:nvPr>
        </p:nvSpPr>
        <p:spPr>
          <a:xfrm>
            <a:off x="1371600" y="262605"/>
            <a:ext cx="5936141" cy="762631"/>
          </a:xfrm>
        </p:spPr>
        <p:txBody>
          <a:bodyPr/>
          <a:lstStyle/>
          <a:p>
            <a:r>
              <a:rPr lang="es-ES" dirty="0" smtClean="0"/>
              <a:t>Ejercicio de laboratorio</a:t>
            </a:r>
            <a:endParaRPr lang="es-ES" dirty="0"/>
          </a:p>
        </p:txBody>
      </p:sp>
      <p:sp>
        <p:nvSpPr>
          <p:cNvPr id="9" name="Marcador de contenido 2"/>
          <p:cNvSpPr>
            <a:spLocks noGrp="1"/>
          </p:cNvSpPr>
          <p:nvPr>
            <p:ph idx="1"/>
          </p:nvPr>
        </p:nvSpPr>
        <p:spPr>
          <a:xfrm>
            <a:off x="1371600" y="916599"/>
            <a:ext cx="2608117" cy="628334"/>
          </a:xfrm>
        </p:spPr>
        <p:txBody>
          <a:bodyPr>
            <a:normAutofit/>
          </a:bodyPr>
          <a:lstStyle/>
          <a:p>
            <a:r>
              <a:rPr lang="es-ES" sz="3200" dirty="0"/>
              <a:t>Ejercicio </a:t>
            </a:r>
            <a:r>
              <a:rPr lang="es-ES" sz="3200" dirty="0" smtClean="0"/>
              <a:t>4</a:t>
            </a:r>
            <a:endParaRPr lang="es-ES" sz="3200"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724788"/>
            <a:ext cx="3865418" cy="2899064"/>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539" y="3734522"/>
            <a:ext cx="3414811" cy="2899064"/>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350" y="3715661"/>
            <a:ext cx="3576649" cy="2899064"/>
          </a:xfrm>
          <a:prstGeom prst="rect">
            <a:avLst/>
          </a:prstGeom>
        </p:spPr>
      </p:pic>
      <p:sp>
        <p:nvSpPr>
          <p:cNvPr id="14" name="Rectángulo 13"/>
          <p:cNvSpPr/>
          <p:nvPr/>
        </p:nvSpPr>
        <p:spPr>
          <a:xfrm>
            <a:off x="4225636" y="2574340"/>
            <a:ext cx="1537855" cy="914400"/>
          </a:xfrm>
          <a:prstGeom prst="rect">
            <a:avLst/>
          </a:prstGeom>
          <a:gradFill flip="none" rotWithShape="1">
            <a:gsLst>
              <a:gs pos="0">
                <a:srgbClr val="F8F8F8">
                  <a:shade val="30000"/>
                  <a:satMod val="115000"/>
                </a:srgbClr>
              </a:gs>
              <a:gs pos="50000">
                <a:srgbClr val="F8F8F8">
                  <a:shade val="67500"/>
                  <a:satMod val="115000"/>
                </a:srgbClr>
              </a:gs>
              <a:gs pos="100000">
                <a:srgbClr val="F8F8F8">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Modulación</a:t>
            </a:r>
            <a:endParaRPr lang="es-ES" dirty="0">
              <a:solidFill>
                <a:schemeClr val="tx1"/>
              </a:solidFill>
            </a:endParaRPr>
          </a:p>
        </p:txBody>
      </p:sp>
      <p:sp>
        <p:nvSpPr>
          <p:cNvPr id="15" name="Rectángulo 14"/>
          <p:cNvSpPr/>
          <p:nvPr/>
        </p:nvSpPr>
        <p:spPr>
          <a:xfrm>
            <a:off x="7840583" y="2574340"/>
            <a:ext cx="1549533" cy="9144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AWGN</a:t>
            </a:r>
            <a:endParaRPr lang="es-ES" dirty="0">
              <a:solidFill>
                <a:schemeClr val="tx1"/>
              </a:solidFill>
            </a:endParaRPr>
          </a:p>
        </p:txBody>
      </p:sp>
      <p:sp>
        <p:nvSpPr>
          <p:cNvPr id="16" name="Flecha derecha 15"/>
          <p:cNvSpPr/>
          <p:nvPr/>
        </p:nvSpPr>
        <p:spPr>
          <a:xfrm>
            <a:off x="2681386" y="2757988"/>
            <a:ext cx="720436" cy="547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derecha 16"/>
          <p:cNvSpPr/>
          <p:nvPr/>
        </p:nvSpPr>
        <p:spPr>
          <a:xfrm>
            <a:off x="6587305" y="2781263"/>
            <a:ext cx="720436" cy="547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derecha 17"/>
          <p:cNvSpPr/>
          <p:nvPr/>
        </p:nvSpPr>
        <p:spPr>
          <a:xfrm>
            <a:off x="10252364" y="2757989"/>
            <a:ext cx="720436" cy="547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p:cNvSpPr txBox="1"/>
          <p:nvPr/>
        </p:nvSpPr>
        <p:spPr>
          <a:xfrm>
            <a:off x="9739929" y="2110752"/>
            <a:ext cx="1593089" cy="369332"/>
          </a:xfrm>
          <a:prstGeom prst="rect">
            <a:avLst/>
          </a:prstGeom>
          <a:noFill/>
          <a:ln w="28575">
            <a:solidFill>
              <a:srgbClr val="00B0F0"/>
            </a:solidFill>
          </a:ln>
        </p:spPr>
        <p:txBody>
          <a:bodyPr wrap="square" rtlCol="0">
            <a:spAutoFit/>
          </a:bodyPr>
          <a:lstStyle/>
          <a:p>
            <a:r>
              <a:rPr lang="es-ES" dirty="0" smtClean="0"/>
              <a:t>Señal recibida</a:t>
            </a:r>
            <a:endParaRPr lang="es-ES" dirty="0"/>
          </a:p>
        </p:txBody>
      </p:sp>
      <p:sp>
        <p:nvSpPr>
          <p:cNvPr id="20" name="CuadroTexto 19"/>
          <p:cNvSpPr txBox="1"/>
          <p:nvPr/>
        </p:nvSpPr>
        <p:spPr>
          <a:xfrm>
            <a:off x="5990609" y="2104374"/>
            <a:ext cx="1773242" cy="369332"/>
          </a:xfrm>
          <a:prstGeom prst="rect">
            <a:avLst/>
          </a:prstGeom>
          <a:noFill/>
          <a:ln w="28575">
            <a:solidFill>
              <a:srgbClr val="FFFF00"/>
            </a:solidFill>
          </a:ln>
        </p:spPr>
        <p:txBody>
          <a:bodyPr wrap="none" rtlCol="0">
            <a:spAutoFit/>
          </a:bodyPr>
          <a:lstStyle/>
          <a:p>
            <a:r>
              <a:rPr lang="es-ES" dirty="0" smtClean="0"/>
              <a:t>Señal Modulada</a:t>
            </a:r>
            <a:endParaRPr lang="es-ES" dirty="0"/>
          </a:p>
        </p:txBody>
      </p:sp>
      <p:sp>
        <p:nvSpPr>
          <p:cNvPr id="21" name="CuadroTexto 20"/>
          <p:cNvSpPr txBox="1"/>
          <p:nvPr/>
        </p:nvSpPr>
        <p:spPr>
          <a:xfrm>
            <a:off x="2068677" y="2178808"/>
            <a:ext cx="1945854" cy="369332"/>
          </a:xfrm>
          <a:prstGeom prst="rect">
            <a:avLst/>
          </a:prstGeom>
          <a:noFill/>
          <a:ln w="28575">
            <a:solidFill>
              <a:srgbClr val="00B050"/>
            </a:solidFill>
          </a:ln>
        </p:spPr>
        <p:txBody>
          <a:bodyPr wrap="none" rtlCol="0">
            <a:spAutoFit/>
          </a:bodyPr>
          <a:lstStyle/>
          <a:p>
            <a:r>
              <a:rPr lang="es-ES" dirty="0" smtClean="0"/>
              <a:t>Señal información</a:t>
            </a:r>
            <a:endParaRPr lang="es-ES" dirty="0"/>
          </a:p>
        </p:txBody>
      </p:sp>
    </p:spTree>
    <p:extLst>
      <p:ext uri="{BB962C8B-B14F-4D97-AF65-F5344CB8AC3E}">
        <p14:creationId xmlns:p14="http://schemas.microsoft.com/office/powerpoint/2010/main" val="15129545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500445" y="44161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22</a:t>
            </a:fld>
            <a:endParaRPr lang="es-ES" sz="3200" dirty="0"/>
          </a:p>
        </p:txBody>
      </p:sp>
      <p:sp>
        <p:nvSpPr>
          <p:cNvPr id="7" name="Título 1"/>
          <p:cNvSpPr>
            <a:spLocks noGrp="1"/>
          </p:cNvSpPr>
          <p:nvPr>
            <p:ph type="title"/>
          </p:nvPr>
        </p:nvSpPr>
        <p:spPr>
          <a:xfrm>
            <a:off x="1371600" y="262605"/>
            <a:ext cx="5777345" cy="762631"/>
          </a:xfrm>
        </p:spPr>
        <p:txBody>
          <a:bodyPr/>
          <a:lstStyle/>
          <a:p>
            <a:r>
              <a:rPr lang="es-ES" dirty="0" smtClean="0"/>
              <a:t>Ejercicio de laboratorio</a:t>
            </a:r>
            <a:endParaRPr lang="es-ES" dirty="0"/>
          </a:p>
        </p:txBody>
      </p:sp>
      <p:sp>
        <p:nvSpPr>
          <p:cNvPr id="8" name="Marcador de contenido 2"/>
          <p:cNvSpPr>
            <a:spLocks noGrp="1"/>
          </p:cNvSpPr>
          <p:nvPr>
            <p:ph idx="1"/>
          </p:nvPr>
        </p:nvSpPr>
        <p:spPr>
          <a:xfrm>
            <a:off x="1371600" y="916599"/>
            <a:ext cx="2608117" cy="628334"/>
          </a:xfrm>
        </p:spPr>
        <p:txBody>
          <a:bodyPr>
            <a:normAutofit/>
          </a:bodyPr>
          <a:lstStyle/>
          <a:p>
            <a:r>
              <a:rPr lang="es-ES" sz="3200" dirty="0"/>
              <a:t>Ejercicio </a:t>
            </a:r>
            <a:r>
              <a:rPr lang="es-ES" sz="3200" dirty="0" smtClean="0"/>
              <a:t>4</a:t>
            </a:r>
            <a:endParaRPr lang="es-ES" sz="3200" dirty="0"/>
          </a:p>
        </p:txBody>
      </p:sp>
      <p:pic>
        <p:nvPicPr>
          <p:cNvPr id="9" name="Audio_a_modula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82192" y="4026156"/>
            <a:ext cx="609600" cy="609600"/>
          </a:xfrm>
          <a:prstGeom prst="rect">
            <a:avLst/>
          </a:prstGeom>
        </p:spPr>
      </p:pic>
      <p:pic>
        <p:nvPicPr>
          <p:cNvPr id="10" name="Picture 2" descr="Formato WAV « Formatos de Audio y Vide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8422" y="3688030"/>
            <a:ext cx="1123770" cy="1123770"/>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p:cNvSpPr txBox="1"/>
          <p:nvPr/>
        </p:nvSpPr>
        <p:spPr>
          <a:xfrm>
            <a:off x="1376546" y="4811800"/>
            <a:ext cx="2493819" cy="369332"/>
          </a:xfrm>
          <a:prstGeom prst="rect">
            <a:avLst/>
          </a:prstGeom>
          <a:noFill/>
        </p:spPr>
        <p:txBody>
          <a:bodyPr wrap="square" rtlCol="0">
            <a:spAutoFit/>
          </a:bodyPr>
          <a:lstStyle/>
          <a:p>
            <a:r>
              <a:rPr lang="es-ES" dirty="0" smtClean="0"/>
              <a:t>Señal de información</a:t>
            </a:r>
            <a:endParaRPr lang="es-ES" dirty="0"/>
          </a:p>
        </p:txBody>
      </p:sp>
      <p:pic>
        <p:nvPicPr>
          <p:cNvPr id="12" name="Picture 2" descr="Formato WAV « Formatos de Audio y Vide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326" y="3751213"/>
            <a:ext cx="1123770" cy="112377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_procesado">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4965432" y="4030435"/>
            <a:ext cx="609600" cy="609600"/>
          </a:xfrm>
          <a:prstGeom prst="rect">
            <a:avLst/>
          </a:prstGeom>
        </p:spPr>
      </p:pic>
      <p:sp>
        <p:nvSpPr>
          <p:cNvPr id="14" name="Rectángulo 13"/>
          <p:cNvSpPr/>
          <p:nvPr/>
        </p:nvSpPr>
        <p:spPr>
          <a:xfrm>
            <a:off x="3870365" y="4867757"/>
            <a:ext cx="1572866" cy="369332"/>
          </a:xfrm>
          <a:prstGeom prst="rect">
            <a:avLst/>
          </a:prstGeom>
        </p:spPr>
        <p:txBody>
          <a:bodyPr wrap="none">
            <a:spAutoFit/>
          </a:bodyPr>
          <a:lstStyle/>
          <a:p>
            <a:r>
              <a:rPr lang="es-ES" dirty="0"/>
              <a:t>Señal </a:t>
            </a:r>
            <a:r>
              <a:rPr lang="es-ES" dirty="0" smtClean="0"/>
              <a:t>recibida</a:t>
            </a:r>
            <a:endParaRPr lang="es-ES" dirty="0"/>
          </a:p>
        </p:txBody>
      </p:sp>
      <p:sp>
        <p:nvSpPr>
          <p:cNvPr id="15" name="Rectángulo 14"/>
          <p:cNvSpPr/>
          <p:nvPr/>
        </p:nvSpPr>
        <p:spPr>
          <a:xfrm>
            <a:off x="3668990" y="3680069"/>
            <a:ext cx="2078919" cy="1588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derecha 15"/>
          <p:cNvSpPr/>
          <p:nvPr/>
        </p:nvSpPr>
        <p:spPr>
          <a:xfrm rot="16200000">
            <a:off x="4609483" y="5217155"/>
            <a:ext cx="516391"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p:cNvSpPr txBox="1"/>
          <p:nvPr/>
        </p:nvSpPr>
        <p:spPr>
          <a:xfrm>
            <a:off x="3668990" y="5732917"/>
            <a:ext cx="3162291" cy="923330"/>
          </a:xfrm>
          <a:prstGeom prst="rect">
            <a:avLst/>
          </a:prstGeom>
          <a:noFill/>
        </p:spPr>
        <p:txBody>
          <a:bodyPr wrap="square" rtlCol="0">
            <a:spAutoFit/>
          </a:bodyPr>
          <a:lstStyle/>
          <a:p>
            <a:r>
              <a:rPr lang="es-ES" dirty="0" smtClean="0"/>
              <a:t>Esta señal debemos generar con el script “</a:t>
            </a:r>
            <a:r>
              <a:rPr lang="es-ES" dirty="0" err="1" smtClean="0"/>
              <a:t>Generacion_Signal_Mod.m</a:t>
            </a:r>
            <a:r>
              <a:rPr lang="es-ES" dirty="0" smtClean="0"/>
              <a:t>”</a:t>
            </a:r>
            <a:endParaRPr lang="es-ES" dirty="0"/>
          </a:p>
        </p:txBody>
      </p:sp>
      <p:sp>
        <p:nvSpPr>
          <p:cNvPr id="19" name="Rectángulo 18"/>
          <p:cNvSpPr/>
          <p:nvPr/>
        </p:nvSpPr>
        <p:spPr>
          <a:xfrm>
            <a:off x="1355635" y="3680069"/>
            <a:ext cx="2213457" cy="158369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derecha 19"/>
          <p:cNvSpPr/>
          <p:nvPr/>
        </p:nvSpPr>
        <p:spPr>
          <a:xfrm rot="16200000">
            <a:off x="1856080" y="5217155"/>
            <a:ext cx="516391"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p:cNvSpPr txBox="1"/>
          <p:nvPr/>
        </p:nvSpPr>
        <p:spPr>
          <a:xfrm>
            <a:off x="1371600" y="5782960"/>
            <a:ext cx="1953491" cy="923330"/>
          </a:xfrm>
          <a:prstGeom prst="rect">
            <a:avLst/>
          </a:prstGeom>
          <a:noFill/>
        </p:spPr>
        <p:txBody>
          <a:bodyPr wrap="square" rtlCol="0">
            <a:spAutoFit/>
          </a:bodyPr>
          <a:lstStyle/>
          <a:p>
            <a:r>
              <a:rPr lang="es-ES" dirty="0" smtClean="0"/>
              <a:t>Esta señal la obtenemos de la pagina web.</a:t>
            </a:r>
            <a:endParaRPr lang="es-ES" dirty="0"/>
          </a:p>
        </p:txBody>
      </p:sp>
      <p:pic>
        <p:nvPicPr>
          <p:cNvPr id="26" name="Imagen 25"/>
          <p:cNvPicPr>
            <a:picLocks noChangeAspect="1"/>
          </p:cNvPicPr>
          <p:nvPr/>
        </p:nvPicPr>
        <p:blipFill>
          <a:blip r:embed="rId8"/>
          <a:stretch>
            <a:fillRect/>
          </a:stretch>
        </p:blipFill>
        <p:spPr>
          <a:xfrm>
            <a:off x="1421086" y="1577676"/>
            <a:ext cx="4210050" cy="1914525"/>
          </a:xfrm>
          <a:prstGeom prst="rect">
            <a:avLst/>
          </a:prstGeom>
        </p:spPr>
      </p:pic>
      <p:sp>
        <p:nvSpPr>
          <p:cNvPr id="27" name="CuadroTexto 26"/>
          <p:cNvSpPr txBox="1"/>
          <p:nvPr/>
        </p:nvSpPr>
        <p:spPr>
          <a:xfrm>
            <a:off x="6206462" y="1584754"/>
            <a:ext cx="5846993" cy="3970318"/>
          </a:xfrm>
          <a:prstGeom prst="rect">
            <a:avLst/>
          </a:prstGeom>
          <a:noFill/>
          <a:ln w="28575">
            <a:solidFill>
              <a:srgbClr val="FFC000"/>
            </a:solidFill>
          </a:ln>
        </p:spPr>
        <p:txBody>
          <a:bodyPr wrap="square" rtlCol="0">
            <a:spAutoFit/>
          </a:bodyPr>
          <a:lstStyle/>
          <a:p>
            <a:r>
              <a:rPr lang="es-ES" dirty="0" smtClean="0"/>
              <a:t>Si bien el script esta documentado, remarcamos que sus parámetros son:</a:t>
            </a:r>
          </a:p>
          <a:p>
            <a:pPr marL="285750" indent="-285750">
              <a:buFont typeface="Wingdings" panose="05000000000000000000" pitchFamily="2" charset="2"/>
              <a:buChar char="à"/>
            </a:pPr>
            <a:r>
              <a:rPr lang="es-ES" u="sng" dirty="0" err="1" smtClean="0">
                <a:sym typeface="Wingdings" panose="05000000000000000000" pitchFamily="2" charset="2"/>
              </a:rPr>
              <a:t>filename_in</a:t>
            </a:r>
            <a:r>
              <a:rPr lang="es-ES" dirty="0" smtClean="0">
                <a:sym typeface="Wingdings" panose="05000000000000000000" pitchFamily="2" charset="2"/>
              </a:rPr>
              <a:t> : nombre del archivo de audio de información</a:t>
            </a:r>
          </a:p>
          <a:p>
            <a:pPr marL="285750" indent="-285750">
              <a:buFont typeface="Wingdings" panose="05000000000000000000" pitchFamily="2" charset="2"/>
              <a:buChar char="à"/>
            </a:pPr>
            <a:r>
              <a:rPr lang="es-ES" u="sng" dirty="0" err="1">
                <a:sym typeface="Wingdings" panose="05000000000000000000" pitchFamily="2" charset="2"/>
              </a:rPr>
              <a:t>f</a:t>
            </a:r>
            <a:r>
              <a:rPr lang="es-ES" u="sng" dirty="0" err="1" smtClean="0">
                <a:sym typeface="Wingdings" panose="05000000000000000000" pitchFamily="2" charset="2"/>
              </a:rPr>
              <a:t>ilename_out</a:t>
            </a:r>
            <a:r>
              <a:rPr lang="es-ES" dirty="0" smtClean="0">
                <a:sym typeface="Wingdings" panose="05000000000000000000" pitchFamily="2" charset="2"/>
              </a:rPr>
              <a:t>: nombre del archivo de audio de señal recibida</a:t>
            </a:r>
          </a:p>
          <a:p>
            <a:pPr marL="285750" indent="-285750">
              <a:buFont typeface="Wingdings" panose="05000000000000000000" pitchFamily="2" charset="2"/>
              <a:buChar char="à"/>
            </a:pPr>
            <a:r>
              <a:rPr lang="es-ES" u="sng" dirty="0" err="1" smtClean="0">
                <a:sym typeface="Wingdings" panose="05000000000000000000" pitchFamily="2" charset="2"/>
              </a:rPr>
              <a:t>fp</a:t>
            </a:r>
            <a:r>
              <a:rPr lang="es-ES" dirty="0" smtClean="0">
                <a:sym typeface="Wingdings" panose="05000000000000000000" pitchFamily="2" charset="2"/>
              </a:rPr>
              <a:t>: frecuencia de portadora para la modulación</a:t>
            </a:r>
          </a:p>
          <a:p>
            <a:pPr marL="285750" indent="-285750">
              <a:buFont typeface="Wingdings" panose="05000000000000000000" pitchFamily="2" charset="2"/>
              <a:buChar char="à"/>
            </a:pPr>
            <a:r>
              <a:rPr lang="es-ES" u="sng" dirty="0" smtClean="0">
                <a:sym typeface="Wingdings" panose="05000000000000000000" pitchFamily="2" charset="2"/>
              </a:rPr>
              <a:t>m</a:t>
            </a:r>
            <a:r>
              <a:rPr lang="es-ES" dirty="0" smtClean="0">
                <a:sym typeface="Wingdings" panose="05000000000000000000" pitchFamily="2" charset="2"/>
              </a:rPr>
              <a:t>: índice de modulación, valores que van entre 0 y 1 siempre siendo mayor a cero para que exista modulación</a:t>
            </a:r>
          </a:p>
          <a:p>
            <a:pPr marL="285750" indent="-285750">
              <a:buFont typeface="Wingdings" panose="05000000000000000000" pitchFamily="2" charset="2"/>
              <a:buChar char="à"/>
            </a:pPr>
            <a:r>
              <a:rPr lang="es-ES" u="sng" dirty="0" smtClean="0">
                <a:sym typeface="Wingdings" panose="05000000000000000000" pitchFamily="2" charset="2"/>
              </a:rPr>
              <a:t>SNR</a:t>
            </a:r>
            <a:r>
              <a:rPr lang="es-ES" dirty="0" smtClean="0">
                <a:sym typeface="Wingdings" panose="05000000000000000000" pitchFamily="2" charset="2"/>
              </a:rPr>
              <a:t>: Relación señal a ruido, parámetro que define cuanto ruido vamos a incorporar a la señal transmitida para generar la señal recibida. Probar valores entre 1 y 10</a:t>
            </a:r>
            <a:endParaRPr lang="es-ES" dirty="0"/>
          </a:p>
        </p:txBody>
      </p:sp>
      <p:sp>
        <p:nvSpPr>
          <p:cNvPr id="28" name="Rectángulo redondeado 27"/>
          <p:cNvSpPr/>
          <p:nvPr/>
        </p:nvSpPr>
        <p:spPr>
          <a:xfrm>
            <a:off x="6831281" y="5732917"/>
            <a:ext cx="4972792" cy="923330"/>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chemeClr val="tx1"/>
                </a:solidFill>
              </a:rPr>
              <a:t>Cuidar los oídos y los parlantes al reproducir las señales, </a:t>
            </a:r>
            <a:r>
              <a:rPr lang="es-ES" b="1" u="sng" dirty="0" smtClean="0">
                <a:solidFill>
                  <a:schemeClr val="tx1"/>
                </a:solidFill>
              </a:rPr>
              <a:t>bajar el volumen</a:t>
            </a:r>
            <a:r>
              <a:rPr lang="es-ES" dirty="0" smtClean="0">
                <a:solidFill>
                  <a:schemeClr val="tx1"/>
                </a:solidFill>
              </a:rPr>
              <a:t>.</a:t>
            </a:r>
            <a:endParaRPr lang="es-ES" dirty="0">
              <a:solidFill>
                <a:schemeClr val="tx1"/>
              </a:solidFill>
            </a:endParaRPr>
          </a:p>
        </p:txBody>
      </p:sp>
    </p:spTree>
    <p:extLst>
      <p:ext uri="{BB962C8B-B14F-4D97-AF65-F5344CB8AC3E}">
        <p14:creationId xmlns:p14="http://schemas.microsoft.com/office/powerpoint/2010/main" val="30342110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99"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299" fill="hold"/>
                                        <p:tgtEl>
                                          <p:spTgt spid="13"/>
                                        </p:tgtEl>
                                      </p:cBhvr>
                                    </p:cmd>
                                  </p:childTnLst>
                                </p:cTn>
                              </p:par>
                            </p:childTnLst>
                          </p:cTn>
                        </p:par>
                      </p:childTnLst>
                    </p:cTn>
                  </p:par>
                </p:childTnLst>
              </p:cTn>
              <p:nextCondLst>
                <p:cond evt="onClick" delay="0">
                  <p:tgtEl>
                    <p:spTgt spid="13"/>
                  </p:tgtEl>
                </p:cond>
              </p:nextCondLst>
            </p:seq>
            <p:audio>
              <p:cMediaNode vol="20000">
                <p:cTn id="13"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0505" y="121394"/>
            <a:ext cx="4487593" cy="1222497"/>
          </a:xfrm>
        </p:spPr>
        <p:txBody>
          <a:bodyPr>
            <a:normAutofit/>
          </a:bodyPr>
          <a:lstStyle/>
          <a:p>
            <a:r>
              <a:rPr lang="es-ES" sz="4400" dirty="0" smtClean="0"/>
              <a:t>Importante recordar</a:t>
            </a:r>
            <a:endParaRPr lang="es-ES" sz="4400" dirty="0"/>
          </a:p>
        </p:txBody>
      </p:sp>
      <p:sp>
        <p:nvSpPr>
          <p:cNvPr id="4" name="Marcador de texto 3"/>
          <p:cNvSpPr>
            <a:spLocks noGrp="1"/>
          </p:cNvSpPr>
          <p:nvPr>
            <p:ph type="body" sz="half" idx="2"/>
          </p:nvPr>
        </p:nvSpPr>
        <p:spPr>
          <a:xfrm>
            <a:off x="520505" y="1343892"/>
            <a:ext cx="4487593" cy="3297382"/>
          </a:xfrm>
        </p:spPr>
        <p:txBody>
          <a:bodyPr>
            <a:normAutofit/>
          </a:bodyPr>
          <a:lstStyle/>
          <a:p>
            <a:r>
              <a:rPr lang="es-ES" dirty="0" smtClean="0"/>
              <a:t>Compromiso entre:</a:t>
            </a:r>
          </a:p>
          <a:p>
            <a:pPr marL="285750" indent="-285750">
              <a:buFont typeface="Arial" panose="020B0604020202020204" pitchFamily="34" charset="0"/>
              <a:buChar char="•"/>
            </a:pPr>
            <a:r>
              <a:rPr lang="es-ES" b="1" dirty="0" smtClean="0"/>
              <a:t> resolución en frecuencia </a:t>
            </a:r>
          </a:p>
          <a:p>
            <a:pPr marL="285750" indent="-285750">
              <a:buFont typeface="Arial" panose="020B0604020202020204" pitchFamily="34" charset="0"/>
              <a:buChar char="•"/>
            </a:pPr>
            <a:r>
              <a:rPr lang="es-ES" dirty="0" smtClean="0"/>
              <a:t> </a:t>
            </a:r>
            <a:r>
              <a:rPr lang="es-ES" b="1" dirty="0" smtClean="0"/>
              <a:t>resolución en tiempo</a:t>
            </a:r>
            <a:r>
              <a:rPr lang="es-ES" dirty="0" smtClean="0"/>
              <a:t> </a:t>
            </a:r>
          </a:p>
          <a:p>
            <a:r>
              <a:rPr lang="es-ES" dirty="0" smtClean="0"/>
              <a:t>Características principales de las ventanas a utilizar:</a:t>
            </a:r>
          </a:p>
          <a:p>
            <a:pPr marL="285750" indent="-285750">
              <a:buFont typeface="Arial" panose="020B0604020202020204" pitchFamily="34" charset="0"/>
              <a:buChar char="•"/>
            </a:pPr>
            <a:r>
              <a:rPr lang="es-ES" dirty="0" smtClean="0"/>
              <a:t>Ancho de lóbulo principal</a:t>
            </a:r>
          </a:p>
          <a:p>
            <a:pPr marL="285750" indent="-285750">
              <a:buFont typeface="Arial" panose="020B0604020202020204" pitchFamily="34" charset="0"/>
              <a:buChar char="•"/>
            </a:pPr>
            <a:r>
              <a:rPr lang="es-ES" dirty="0" smtClean="0"/>
              <a:t>Amplitud relativa de lóbulo secundarios</a:t>
            </a:r>
          </a:p>
          <a:p>
            <a:endParaRPr lang="es-ES" dirty="0"/>
          </a:p>
        </p:txBody>
      </p:sp>
      <p:pic>
        <p:nvPicPr>
          <p:cNvPr id="5" name="image6.png"/>
          <p:cNvPicPr/>
          <p:nvPr/>
        </p:nvPicPr>
        <p:blipFill>
          <a:blip r:embed="rId2"/>
          <a:srcRect/>
          <a:stretch>
            <a:fillRect/>
          </a:stretch>
        </p:blipFill>
        <p:spPr>
          <a:xfrm>
            <a:off x="6063101" y="798402"/>
            <a:ext cx="5495925" cy="1724025"/>
          </a:xfrm>
          <a:prstGeom prst="rect">
            <a:avLst/>
          </a:prstGeom>
          <a:ln/>
        </p:spPr>
      </p:pic>
      <p:sp>
        <p:nvSpPr>
          <p:cNvPr id="6" name="CuadroTexto 5"/>
          <p:cNvSpPr txBox="1"/>
          <p:nvPr/>
        </p:nvSpPr>
        <p:spPr>
          <a:xfrm>
            <a:off x="5978602" y="321457"/>
            <a:ext cx="5191053" cy="369332"/>
          </a:xfrm>
          <a:prstGeom prst="rect">
            <a:avLst/>
          </a:prstGeom>
          <a:noFill/>
        </p:spPr>
        <p:txBody>
          <a:bodyPr wrap="square" rtlCol="0">
            <a:spAutoFit/>
          </a:bodyPr>
          <a:lstStyle/>
          <a:p>
            <a:r>
              <a:rPr lang="es-ES" b="1" dirty="0" smtClean="0"/>
              <a:t>Relación de compromiso </a:t>
            </a:r>
            <a:r>
              <a:rPr lang="es-ES" b="1" i="1" dirty="0" smtClean="0"/>
              <a:t>Frecuencia</a:t>
            </a:r>
            <a:r>
              <a:rPr lang="es-ES" b="1" dirty="0" smtClean="0"/>
              <a:t> y </a:t>
            </a:r>
            <a:r>
              <a:rPr lang="es-ES" b="1" i="1" dirty="0" smtClean="0"/>
              <a:t>Tiempo</a:t>
            </a:r>
            <a:endParaRPr lang="es-ES" b="1" i="1" dirty="0"/>
          </a:p>
        </p:txBody>
      </p:sp>
      <p:sp>
        <p:nvSpPr>
          <p:cNvPr id="7" name="Flecha arriba 6"/>
          <p:cNvSpPr/>
          <p:nvPr/>
        </p:nvSpPr>
        <p:spPr>
          <a:xfrm>
            <a:off x="7272997" y="2580125"/>
            <a:ext cx="548640" cy="4200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arriba 7"/>
          <p:cNvSpPr/>
          <p:nvPr/>
        </p:nvSpPr>
        <p:spPr>
          <a:xfrm>
            <a:off x="10086536" y="2553914"/>
            <a:ext cx="548640" cy="4200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p:cNvSpPr txBox="1"/>
          <p:nvPr/>
        </p:nvSpPr>
        <p:spPr>
          <a:xfrm>
            <a:off x="6714940" y="3110610"/>
            <a:ext cx="1964789" cy="369332"/>
          </a:xfrm>
          <a:prstGeom prst="rect">
            <a:avLst/>
          </a:prstGeom>
          <a:noFill/>
          <a:ln>
            <a:solidFill>
              <a:srgbClr val="92D050"/>
            </a:solidFill>
          </a:ln>
        </p:spPr>
        <p:txBody>
          <a:bodyPr wrap="square" rtlCol="0">
            <a:spAutoFit/>
          </a:bodyPr>
          <a:lstStyle/>
          <a:p>
            <a:r>
              <a:rPr lang="es-ES" dirty="0" smtClean="0"/>
              <a:t>Ventana pequeña</a:t>
            </a:r>
            <a:endParaRPr lang="es-ES" dirty="0"/>
          </a:p>
        </p:txBody>
      </p:sp>
      <p:sp>
        <p:nvSpPr>
          <p:cNvPr id="10" name="CuadroTexto 9"/>
          <p:cNvSpPr txBox="1"/>
          <p:nvPr/>
        </p:nvSpPr>
        <p:spPr>
          <a:xfrm>
            <a:off x="9446456" y="3107014"/>
            <a:ext cx="1828800" cy="369332"/>
          </a:xfrm>
          <a:prstGeom prst="rect">
            <a:avLst/>
          </a:prstGeom>
          <a:noFill/>
          <a:ln>
            <a:solidFill>
              <a:srgbClr val="92D050"/>
            </a:solidFill>
          </a:ln>
        </p:spPr>
        <p:txBody>
          <a:bodyPr wrap="square" rtlCol="0">
            <a:spAutoFit/>
          </a:bodyPr>
          <a:lstStyle/>
          <a:p>
            <a:r>
              <a:rPr lang="es-ES" dirty="0" smtClean="0"/>
              <a:t>Ventana grande</a:t>
            </a:r>
            <a:endParaRPr lang="es-ES" dirty="0"/>
          </a:p>
        </p:txBody>
      </p:sp>
      <p:pic>
        <p:nvPicPr>
          <p:cNvPr id="12" name="Imagen 11"/>
          <p:cNvPicPr>
            <a:picLocks noChangeAspect="1"/>
          </p:cNvPicPr>
          <p:nvPr/>
        </p:nvPicPr>
        <p:blipFill>
          <a:blip r:embed="rId3"/>
          <a:stretch>
            <a:fillRect/>
          </a:stretch>
        </p:blipFill>
        <p:spPr>
          <a:xfrm>
            <a:off x="579226" y="4397402"/>
            <a:ext cx="4370150" cy="2258291"/>
          </a:xfrm>
          <a:prstGeom prst="rect">
            <a:avLst/>
          </a:prstGeom>
        </p:spPr>
      </p:pic>
      <p:sp>
        <p:nvSpPr>
          <p:cNvPr id="13" name="CuadroTexto 12"/>
          <p:cNvSpPr txBox="1"/>
          <p:nvPr/>
        </p:nvSpPr>
        <p:spPr>
          <a:xfrm>
            <a:off x="5978602" y="3688988"/>
            <a:ext cx="4258345" cy="369332"/>
          </a:xfrm>
          <a:prstGeom prst="rect">
            <a:avLst/>
          </a:prstGeom>
          <a:noFill/>
        </p:spPr>
        <p:txBody>
          <a:bodyPr wrap="none" rtlCol="0">
            <a:spAutoFit/>
          </a:bodyPr>
          <a:lstStyle/>
          <a:p>
            <a:r>
              <a:rPr lang="es-ES" b="1" dirty="0" smtClean="0"/>
              <a:t>Características de las diferentes ventanas</a:t>
            </a:r>
            <a:endParaRPr lang="es-ES" b="1" dirty="0"/>
          </a:p>
        </p:txBody>
      </p:sp>
      <p:pic>
        <p:nvPicPr>
          <p:cNvPr id="14" name="Imagen 13"/>
          <p:cNvPicPr>
            <a:picLocks noChangeAspect="1"/>
          </p:cNvPicPr>
          <p:nvPr/>
        </p:nvPicPr>
        <p:blipFill>
          <a:blip r:embed="rId4"/>
          <a:stretch>
            <a:fillRect/>
          </a:stretch>
        </p:blipFill>
        <p:spPr>
          <a:xfrm>
            <a:off x="6063100" y="4197412"/>
            <a:ext cx="5495925" cy="2396670"/>
          </a:xfrm>
          <a:prstGeom prst="rect">
            <a:avLst/>
          </a:prstGeom>
        </p:spPr>
      </p:pic>
      <p:sp>
        <p:nvSpPr>
          <p:cNvPr id="17" name="Marcador de número de diapositiva 16"/>
          <p:cNvSpPr>
            <a:spLocks noGrp="1"/>
          </p:cNvSpPr>
          <p:nvPr>
            <p:ph type="sldNum" sz="quarter" idx="12"/>
          </p:nvPr>
        </p:nvSpPr>
        <p:spPr>
          <a:xfrm>
            <a:off x="10086536" y="121935"/>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3</a:t>
            </a:fld>
            <a:endParaRPr lang="es-ES" sz="3200" dirty="0"/>
          </a:p>
        </p:txBody>
      </p:sp>
    </p:spTree>
    <p:extLst>
      <p:ext uri="{BB962C8B-B14F-4D97-AF65-F5344CB8AC3E}">
        <p14:creationId xmlns:p14="http://schemas.microsoft.com/office/powerpoint/2010/main" val="3458702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7.png"/>
          <p:cNvPicPr/>
          <p:nvPr/>
        </p:nvPicPr>
        <p:blipFill>
          <a:blip r:embed="rId2"/>
          <a:srcRect/>
          <a:stretch>
            <a:fillRect/>
          </a:stretch>
        </p:blipFill>
        <p:spPr>
          <a:xfrm>
            <a:off x="8318791" y="2313550"/>
            <a:ext cx="1795028" cy="1159969"/>
          </a:xfrm>
          <a:prstGeom prst="rect">
            <a:avLst/>
          </a:prstGeom>
          <a:ln/>
        </p:spPr>
      </p:pic>
      <p:sp>
        <p:nvSpPr>
          <p:cNvPr id="2" name="Título 1"/>
          <p:cNvSpPr>
            <a:spLocks noGrp="1"/>
          </p:cNvSpPr>
          <p:nvPr>
            <p:ph type="title"/>
          </p:nvPr>
        </p:nvSpPr>
        <p:spPr>
          <a:xfrm>
            <a:off x="1371600" y="43347"/>
            <a:ext cx="9601200" cy="741218"/>
          </a:xfrm>
        </p:spPr>
        <p:txBody>
          <a:bodyPr/>
          <a:lstStyle/>
          <a:p>
            <a:r>
              <a:rPr lang="es-ES" dirty="0" smtClean="0"/>
              <a:t>Ejemplo</a:t>
            </a:r>
            <a:endParaRPr lang="es-ES" dirty="0"/>
          </a:p>
        </p:txBody>
      </p:sp>
      <p:pic>
        <p:nvPicPr>
          <p:cNvPr id="7" name="image18.png"/>
          <p:cNvPicPr/>
          <p:nvPr/>
        </p:nvPicPr>
        <p:blipFill>
          <a:blip r:embed="rId3"/>
          <a:srcRect/>
          <a:stretch>
            <a:fillRect/>
          </a:stretch>
        </p:blipFill>
        <p:spPr>
          <a:xfrm>
            <a:off x="1371600" y="682674"/>
            <a:ext cx="9254836" cy="1157720"/>
          </a:xfrm>
          <a:prstGeom prst="rect">
            <a:avLst/>
          </a:prstGeom>
          <a:solidFill>
            <a:srgbClr val="F8F8F8"/>
          </a:solidFill>
          <a:ln/>
        </p:spPr>
      </p:pic>
      <p:pic>
        <p:nvPicPr>
          <p:cNvPr id="8" name="image12.png"/>
          <p:cNvPicPr/>
          <p:nvPr/>
        </p:nvPicPr>
        <p:blipFill>
          <a:blip r:embed="rId4"/>
          <a:srcRect/>
          <a:stretch>
            <a:fillRect/>
          </a:stretch>
        </p:blipFill>
        <p:spPr>
          <a:xfrm>
            <a:off x="4142509" y="1532066"/>
            <a:ext cx="5957454" cy="781484"/>
          </a:xfrm>
          <a:prstGeom prst="rect">
            <a:avLst/>
          </a:prstGeom>
          <a:ln/>
        </p:spPr>
      </p:pic>
      <p:sp>
        <p:nvSpPr>
          <p:cNvPr id="9" name="CuadroTexto 8"/>
          <p:cNvSpPr txBox="1"/>
          <p:nvPr/>
        </p:nvSpPr>
        <p:spPr>
          <a:xfrm>
            <a:off x="1371600" y="2234678"/>
            <a:ext cx="6303818"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s-ES" dirty="0"/>
              <a:t>→ Partimos del cálculo de la frecuencia instantánea para x[n]. </a:t>
            </a:r>
          </a:p>
        </p:txBody>
      </p:sp>
      <p:pic>
        <p:nvPicPr>
          <p:cNvPr id="10" name="image9.png"/>
          <p:cNvPicPr/>
          <p:nvPr/>
        </p:nvPicPr>
        <p:blipFill>
          <a:blip r:embed="rId5"/>
          <a:srcRect/>
          <a:stretch>
            <a:fillRect/>
          </a:stretch>
        </p:blipFill>
        <p:spPr>
          <a:xfrm>
            <a:off x="4142509" y="2587895"/>
            <a:ext cx="3962400" cy="966579"/>
          </a:xfrm>
          <a:prstGeom prst="rect">
            <a:avLst/>
          </a:prstGeom>
          <a:ln/>
        </p:spPr>
      </p:pic>
      <p:sp>
        <p:nvSpPr>
          <p:cNvPr id="11" name="Rectángulo 10"/>
          <p:cNvSpPr/>
          <p:nvPr/>
        </p:nvSpPr>
        <p:spPr>
          <a:xfrm>
            <a:off x="1371600" y="3429192"/>
            <a:ext cx="8478982" cy="4108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15000"/>
              </a:lnSpc>
              <a:spcAft>
                <a:spcPts val="0"/>
              </a:spcAft>
            </a:pPr>
            <a:r>
              <a:rPr lang="es-ES" dirty="0">
                <a:latin typeface="Calibri" panose="020F0502020204030204" pitchFamily="34" charset="0"/>
                <a:ea typeface="Calibri" panose="020F0502020204030204" pitchFamily="34" charset="0"/>
              </a:rPr>
              <a:t>→ Armamos la señal en </a:t>
            </a:r>
            <a:r>
              <a:rPr lang="es-ES" dirty="0" err="1">
                <a:latin typeface="Calibri" panose="020F0502020204030204" pitchFamily="34" charset="0"/>
                <a:ea typeface="Calibri" panose="020F0502020204030204" pitchFamily="34" charset="0"/>
              </a:rPr>
              <a:t>matlab</a:t>
            </a:r>
            <a:r>
              <a:rPr lang="es-ES" dirty="0">
                <a:latin typeface="Calibri" panose="020F0502020204030204" pitchFamily="34" charset="0"/>
                <a:ea typeface="Calibri" panose="020F0502020204030204" pitchFamily="34" charset="0"/>
              </a:rPr>
              <a:t> ,aplicamos </a:t>
            </a:r>
            <a:r>
              <a:rPr lang="es-ES" dirty="0" err="1">
                <a:latin typeface="Calibri" panose="020F0502020204030204" pitchFamily="34" charset="0"/>
                <a:ea typeface="Calibri" panose="020F0502020204030204" pitchFamily="34" charset="0"/>
              </a:rPr>
              <a:t>enventanado</a:t>
            </a:r>
            <a:r>
              <a:rPr lang="es-ES" dirty="0">
                <a:latin typeface="Calibri" panose="020F0502020204030204" pitchFamily="34" charset="0"/>
                <a:ea typeface="Calibri" panose="020F0502020204030204" pitchFamily="34" charset="0"/>
              </a:rPr>
              <a:t> y realizamos el espectrograma</a:t>
            </a:r>
            <a:endParaRPr lang="es-ES" dirty="0">
              <a:latin typeface="Arial" panose="020B0604020202020204" pitchFamily="34" charset="0"/>
              <a:ea typeface="Arial" panose="020B0604020202020204" pitchFamily="34" charset="0"/>
            </a:endParaRPr>
          </a:p>
        </p:txBody>
      </p:sp>
      <p:pic>
        <p:nvPicPr>
          <p:cNvPr id="12" name="image15.png"/>
          <p:cNvPicPr/>
          <p:nvPr/>
        </p:nvPicPr>
        <p:blipFill>
          <a:blip r:embed="rId6"/>
          <a:srcRect/>
          <a:stretch>
            <a:fillRect/>
          </a:stretch>
        </p:blipFill>
        <p:spPr>
          <a:xfrm>
            <a:off x="1371600" y="4038870"/>
            <a:ext cx="4654261" cy="2237239"/>
          </a:xfrm>
          <a:prstGeom prst="rect">
            <a:avLst/>
          </a:prstGeom>
          <a:ln/>
        </p:spPr>
      </p:pic>
      <p:pic>
        <p:nvPicPr>
          <p:cNvPr id="13" name="image2.png"/>
          <p:cNvPicPr/>
          <p:nvPr/>
        </p:nvPicPr>
        <p:blipFill>
          <a:blip r:embed="rId7"/>
          <a:srcRect/>
          <a:stretch>
            <a:fillRect/>
          </a:stretch>
        </p:blipFill>
        <p:spPr>
          <a:xfrm>
            <a:off x="7430365" y="3800498"/>
            <a:ext cx="3880140" cy="2795180"/>
          </a:xfrm>
          <a:prstGeom prst="rect">
            <a:avLst/>
          </a:prstGeom>
          <a:ln/>
        </p:spPr>
      </p:pic>
      <p:pic>
        <p:nvPicPr>
          <p:cNvPr id="14" name="image17.png"/>
          <p:cNvPicPr/>
          <p:nvPr/>
        </p:nvPicPr>
        <p:blipFill>
          <a:blip r:embed="rId8"/>
          <a:srcRect/>
          <a:stretch>
            <a:fillRect/>
          </a:stretch>
        </p:blipFill>
        <p:spPr>
          <a:xfrm>
            <a:off x="4716174" y="5467315"/>
            <a:ext cx="2565688" cy="80879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pic>
      <p:sp>
        <p:nvSpPr>
          <p:cNvPr id="19" name="Marcador de número de diapositiva 18"/>
          <p:cNvSpPr>
            <a:spLocks noGrp="1"/>
          </p:cNvSpPr>
          <p:nvPr>
            <p:ph type="sldNum" sz="quarter" idx="12"/>
          </p:nvPr>
        </p:nvSpPr>
        <p:spPr>
          <a:xfrm>
            <a:off x="9714213" y="59719"/>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4</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610557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112440"/>
            <a:ext cx="5694218" cy="838201"/>
          </a:xfrm>
        </p:spPr>
        <p:txBody>
          <a:bodyPr>
            <a:normAutofit fontScale="90000"/>
          </a:bodyPr>
          <a:lstStyle/>
          <a:p>
            <a:r>
              <a:rPr lang="es-ES" b="1" dirty="0"/>
              <a:t>Ejercicios de Laboratorio</a:t>
            </a:r>
            <a:r>
              <a:rPr lang="es-ES" dirty="0"/>
              <a:t/>
            </a:r>
            <a:br>
              <a:rPr lang="es-ES" dirty="0"/>
            </a:br>
            <a:endParaRPr lang="es-ES" dirty="0"/>
          </a:p>
        </p:txBody>
      </p:sp>
      <p:sp>
        <p:nvSpPr>
          <p:cNvPr id="3" name="Marcador de contenido 2"/>
          <p:cNvSpPr>
            <a:spLocks noGrp="1"/>
          </p:cNvSpPr>
          <p:nvPr>
            <p:ph idx="1"/>
          </p:nvPr>
        </p:nvSpPr>
        <p:spPr>
          <a:xfrm>
            <a:off x="1371599" y="805750"/>
            <a:ext cx="9601200" cy="484909"/>
          </a:xfrm>
        </p:spPr>
        <p:txBody>
          <a:bodyPr/>
          <a:lstStyle/>
          <a:p>
            <a:r>
              <a:rPr lang="es-ES" dirty="0"/>
              <a:t>En sus celulares mediante Google </a:t>
            </a:r>
            <a:r>
              <a:rPr lang="es-ES" dirty="0" err="1"/>
              <a:t>play</a:t>
            </a:r>
            <a:r>
              <a:rPr lang="es-ES" dirty="0"/>
              <a:t> store descargar las siguientes aplicaciones:</a:t>
            </a:r>
          </a:p>
        </p:txBody>
      </p:sp>
      <p:pic>
        <p:nvPicPr>
          <p:cNvPr id="4" name="Imagen 3"/>
          <p:cNvPicPr>
            <a:picLocks noChangeAspect="1"/>
          </p:cNvPicPr>
          <p:nvPr/>
        </p:nvPicPr>
        <p:blipFill>
          <a:blip r:embed="rId2"/>
          <a:stretch>
            <a:fillRect/>
          </a:stretch>
        </p:blipFill>
        <p:spPr>
          <a:xfrm>
            <a:off x="4218709" y="1287725"/>
            <a:ext cx="1801091" cy="2149689"/>
          </a:xfrm>
          <a:prstGeom prst="rect">
            <a:avLst/>
          </a:prstGeom>
        </p:spPr>
      </p:pic>
      <p:pic>
        <p:nvPicPr>
          <p:cNvPr id="5" name="Imagen 4"/>
          <p:cNvPicPr>
            <a:picLocks noChangeAspect="1"/>
          </p:cNvPicPr>
          <p:nvPr/>
        </p:nvPicPr>
        <p:blipFill>
          <a:blip r:embed="rId3"/>
          <a:stretch>
            <a:fillRect/>
          </a:stretch>
        </p:blipFill>
        <p:spPr>
          <a:xfrm>
            <a:off x="5912861" y="1289998"/>
            <a:ext cx="2804679" cy="2174705"/>
          </a:xfrm>
          <a:prstGeom prst="rect">
            <a:avLst/>
          </a:prstGeom>
        </p:spPr>
      </p:pic>
      <p:sp>
        <p:nvSpPr>
          <p:cNvPr id="6" name="Rectángulo 5"/>
          <p:cNvSpPr/>
          <p:nvPr/>
        </p:nvSpPr>
        <p:spPr>
          <a:xfrm>
            <a:off x="1371599" y="3630307"/>
            <a:ext cx="9462656" cy="646331"/>
          </a:xfrm>
          <a:prstGeom prst="rect">
            <a:avLst/>
          </a:prstGeom>
          <a:solidFill>
            <a:srgbClr val="F8F8F8"/>
          </a:solidFill>
          <a:ln>
            <a:solidFill>
              <a:srgbClr val="C00000"/>
            </a:solidFill>
          </a:ln>
        </p:spPr>
        <p:style>
          <a:lnRef idx="2">
            <a:schemeClr val="dk1"/>
          </a:lnRef>
          <a:fillRef idx="1">
            <a:schemeClr val="lt1"/>
          </a:fillRef>
          <a:effectRef idx="0">
            <a:schemeClr val="dk1"/>
          </a:effectRef>
          <a:fontRef idx="minor">
            <a:schemeClr val="dk1"/>
          </a:fontRef>
        </p:style>
        <p:txBody>
          <a:bodyPr wrap="square">
            <a:spAutoFit/>
          </a:bodyPr>
          <a:lstStyle/>
          <a:p>
            <a:r>
              <a:rPr lang="es-ES" dirty="0" smtClean="0"/>
              <a:t>En función de la modalidad virtual del laboratorio, es necesario dejar de lado por un momento el generador de frecuencias y utilizar directamente archivos “.wav”. </a:t>
            </a:r>
          </a:p>
        </p:txBody>
      </p:sp>
      <p:sp>
        <p:nvSpPr>
          <p:cNvPr id="7" name="CuadroTexto 6"/>
          <p:cNvSpPr txBox="1"/>
          <p:nvPr/>
        </p:nvSpPr>
        <p:spPr>
          <a:xfrm>
            <a:off x="1371599" y="4469531"/>
            <a:ext cx="2258291" cy="646331"/>
          </a:xfrm>
          <a:prstGeom prst="rect">
            <a:avLst/>
          </a:prstGeom>
          <a:noFill/>
        </p:spPr>
        <p:txBody>
          <a:bodyPr wrap="square" rtlCol="0">
            <a:spAutoFit/>
          </a:bodyPr>
          <a:lstStyle/>
          <a:p>
            <a:r>
              <a:rPr lang="es-ES" sz="3600" dirty="0" smtClean="0">
                <a:ln w="0"/>
                <a:effectLst>
                  <a:glow rad="101600">
                    <a:schemeClr val="accent1">
                      <a:satMod val="175000"/>
                      <a:alpha val="40000"/>
                    </a:schemeClr>
                  </a:glow>
                  <a:outerShdw blurRad="38100" dist="19050" dir="2700000" algn="tl" rotWithShape="0">
                    <a:schemeClr val="dk1">
                      <a:alpha val="40000"/>
                    </a:schemeClr>
                  </a:outerShdw>
                </a:effectLst>
              </a:rPr>
              <a:t>¿Por qué?</a:t>
            </a:r>
            <a:endParaRPr lang="es-ES" sz="3600" dirty="0">
              <a:ln w="0"/>
              <a:effectLst>
                <a:glow rad="101600">
                  <a:schemeClr val="accent1">
                    <a:satMod val="175000"/>
                    <a:alpha val="40000"/>
                  </a:schemeClr>
                </a:glow>
                <a:outerShdw blurRad="38100" dist="19050" dir="2700000" algn="tl" rotWithShape="0">
                  <a:schemeClr val="dk1">
                    <a:alpha val="40000"/>
                  </a:schemeClr>
                </a:outerShdw>
              </a:effectLst>
            </a:endParaRPr>
          </a:p>
        </p:txBody>
      </p:sp>
      <p:sp>
        <p:nvSpPr>
          <p:cNvPr id="8" name="CuadroTexto 7"/>
          <p:cNvSpPr txBox="1"/>
          <p:nvPr/>
        </p:nvSpPr>
        <p:spPr>
          <a:xfrm>
            <a:off x="1499753" y="5308755"/>
            <a:ext cx="9802092" cy="923330"/>
          </a:xfrm>
          <a:prstGeom prst="rect">
            <a:avLst/>
          </a:prstGeom>
          <a:noFill/>
        </p:spPr>
        <p:txBody>
          <a:bodyPr wrap="square" rtlCol="0">
            <a:spAutoFit/>
          </a:bodyPr>
          <a:lstStyle/>
          <a:p>
            <a:r>
              <a:rPr lang="es-ES" dirty="0" smtClean="0"/>
              <a:t>El generador de frecuencias junto con Simulink permiten obtener señales en Matlab para analizar. </a:t>
            </a:r>
            <a:r>
              <a:rPr lang="es-ES" b="1" dirty="0" smtClean="0"/>
              <a:t>Al estar utilizando Google </a:t>
            </a:r>
            <a:r>
              <a:rPr lang="es-ES" b="1" dirty="0" err="1" smtClean="0"/>
              <a:t>meet</a:t>
            </a:r>
            <a:r>
              <a:rPr lang="es-ES" b="1" dirty="0" smtClean="0"/>
              <a:t> durante el laboratorio</a:t>
            </a:r>
            <a:r>
              <a:rPr lang="es-ES" dirty="0" smtClean="0"/>
              <a:t>, el controlador del micrófono esta totalmente bajo control de dicha aplicación y </a:t>
            </a:r>
            <a:r>
              <a:rPr lang="es-ES" b="1" dirty="0" smtClean="0"/>
              <a:t>Simulink no puede utilizar el micrófono</a:t>
            </a:r>
            <a:r>
              <a:rPr lang="es-ES" dirty="0" smtClean="0"/>
              <a:t>.</a:t>
            </a:r>
            <a:endParaRPr lang="es-ES" dirty="0"/>
          </a:p>
        </p:txBody>
      </p:sp>
      <p:pic>
        <p:nvPicPr>
          <p:cNvPr id="2050" name="Picture 2" descr="Formato WAV « Formatos de Audio y Vide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2799" y="3630307"/>
            <a:ext cx="727365" cy="727365"/>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número de diapositiva 10"/>
          <p:cNvSpPr>
            <a:spLocks noGrp="1"/>
          </p:cNvSpPr>
          <p:nvPr>
            <p:ph type="sldNum" sz="quarter" idx="12"/>
          </p:nvPr>
        </p:nvSpPr>
        <p:spPr>
          <a:xfrm>
            <a:off x="9888372" y="208243"/>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5</a:t>
            </a:fld>
            <a:endParaRPr lang="es-ES" sz="3200" dirty="0"/>
          </a:p>
        </p:txBody>
      </p:sp>
    </p:spTree>
    <p:extLst>
      <p:ext uri="{BB962C8B-B14F-4D97-AF65-F5344CB8AC3E}">
        <p14:creationId xmlns:p14="http://schemas.microsoft.com/office/powerpoint/2010/main" val="2175456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173183"/>
            <a:ext cx="8633709" cy="697594"/>
          </a:xfrm>
        </p:spPr>
        <p:txBody>
          <a:bodyPr>
            <a:normAutofit fontScale="90000"/>
          </a:bodyPr>
          <a:lstStyle/>
          <a:p>
            <a:r>
              <a:rPr lang="es-ES" b="1" dirty="0"/>
              <a:t>Ejercicios de Laboratorio</a:t>
            </a:r>
            <a:r>
              <a:rPr lang="es-ES" dirty="0"/>
              <a:t/>
            </a:r>
            <a:br>
              <a:rPr lang="es-ES" dirty="0"/>
            </a:br>
            <a:endParaRPr lang="es-ES" dirty="0"/>
          </a:p>
        </p:txBody>
      </p:sp>
      <p:pic>
        <p:nvPicPr>
          <p:cNvPr id="4" name="Imagen 3"/>
          <p:cNvPicPr>
            <a:picLocks noChangeAspect="1"/>
          </p:cNvPicPr>
          <p:nvPr/>
        </p:nvPicPr>
        <p:blipFill>
          <a:blip r:embed="rId2"/>
          <a:stretch>
            <a:fillRect/>
          </a:stretch>
        </p:blipFill>
        <p:spPr>
          <a:xfrm>
            <a:off x="3030086" y="3399388"/>
            <a:ext cx="3612138" cy="2867715"/>
          </a:xfrm>
          <a:prstGeom prst="rect">
            <a:avLst/>
          </a:prstGeom>
        </p:spPr>
      </p:pic>
      <p:sp>
        <p:nvSpPr>
          <p:cNvPr id="5" name="CuadroTexto 4"/>
          <p:cNvSpPr txBox="1"/>
          <p:nvPr/>
        </p:nvSpPr>
        <p:spPr>
          <a:xfrm>
            <a:off x="1345593" y="964763"/>
            <a:ext cx="10321422" cy="738664"/>
          </a:xfrm>
          <a:prstGeom prst="rect">
            <a:avLst/>
          </a:prstGeom>
          <a:noFill/>
        </p:spPr>
        <p:txBody>
          <a:bodyPr wrap="square" rtlCol="0">
            <a:spAutoFit/>
          </a:bodyPr>
          <a:lstStyle/>
          <a:p>
            <a:pPr algn="just"/>
            <a:r>
              <a:rPr lang="es-ES" sz="2400" dirty="0" smtClean="0"/>
              <a:t>Para todos los ejercicios deberán seguir los siguientes pasos:</a:t>
            </a:r>
          </a:p>
          <a:p>
            <a:pPr algn="just"/>
            <a:endParaRPr lang="es-ES" dirty="0" smtClean="0"/>
          </a:p>
        </p:txBody>
      </p:sp>
      <p:pic>
        <p:nvPicPr>
          <p:cNvPr id="6" name="Imagen 5"/>
          <p:cNvPicPr>
            <a:picLocks noChangeAspect="1"/>
          </p:cNvPicPr>
          <p:nvPr/>
        </p:nvPicPr>
        <p:blipFill>
          <a:blip r:embed="rId3"/>
          <a:stretch>
            <a:fillRect/>
          </a:stretch>
        </p:blipFill>
        <p:spPr>
          <a:xfrm>
            <a:off x="6642224" y="3399388"/>
            <a:ext cx="3363085" cy="2791784"/>
          </a:xfrm>
          <a:prstGeom prst="rect">
            <a:avLst/>
          </a:prstGeom>
        </p:spPr>
      </p:pic>
      <p:pic>
        <p:nvPicPr>
          <p:cNvPr id="7" name="Imagen 6"/>
          <p:cNvPicPr>
            <a:picLocks noChangeAspect="1"/>
          </p:cNvPicPr>
          <p:nvPr/>
        </p:nvPicPr>
        <p:blipFill>
          <a:blip r:embed="rId4"/>
          <a:stretch>
            <a:fillRect/>
          </a:stretch>
        </p:blipFill>
        <p:spPr>
          <a:xfrm>
            <a:off x="1371600" y="3407133"/>
            <a:ext cx="1658486" cy="2791784"/>
          </a:xfrm>
          <a:prstGeom prst="rect">
            <a:avLst/>
          </a:prstGeom>
        </p:spPr>
      </p:pic>
      <p:pic>
        <p:nvPicPr>
          <p:cNvPr id="8" name="Imagen 7"/>
          <p:cNvPicPr>
            <a:picLocks noChangeAspect="1"/>
          </p:cNvPicPr>
          <p:nvPr/>
        </p:nvPicPr>
        <p:blipFill>
          <a:blip r:embed="rId5"/>
          <a:stretch>
            <a:fillRect/>
          </a:stretch>
        </p:blipFill>
        <p:spPr>
          <a:xfrm>
            <a:off x="10005309" y="3399388"/>
            <a:ext cx="2061786" cy="1433302"/>
          </a:xfrm>
          <a:prstGeom prst="rect">
            <a:avLst/>
          </a:prstGeom>
        </p:spPr>
      </p:pic>
      <p:pic>
        <p:nvPicPr>
          <p:cNvPr id="9" name="Picture 2" descr="Formato WAV « Formatos de Audio y Vide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5537" y="4930068"/>
            <a:ext cx="1091478" cy="10914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9180" y="1466837"/>
            <a:ext cx="697807" cy="1633968"/>
          </a:xfrm>
          <a:prstGeom prst="rect">
            <a:avLst/>
          </a:prstGeom>
        </p:spPr>
      </p:pic>
      <p:sp>
        <p:nvSpPr>
          <p:cNvPr id="14" name="Marcador de número de diapositiva 13"/>
          <p:cNvSpPr>
            <a:spLocks noGrp="1"/>
          </p:cNvSpPr>
          <p:nvPr>
            <p:ph type="sldNum" sz="quarter" idx="12"/>
          </p:nvPr>
        </p:nvSpPr>
        <p:spPr>
          <a:xfrm>
            <a:off x="9777391" y="341517"/>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6</a:t>
            </a:fld>
            <a:endParaRPr lang="es-ES" sz="3200" dirty="0"/>
          </a:p>
        </p:txBody>
      </p:sp>
      <p:sp>
        <p:nvSpPr>
          <p:cNvPr id="3" name="Rectángulo 2"/>
          <p:cNvSpPr/>
          <p:nvPr/>
        </p:nvSpPr>
        <p:spPr>
          <a:xfrm>
            <a:off x="2535382" y="1604118"/>
            <a:ext cx="9131633" cy="1754326"/>
          </a:xfrm>
          <a:prstGeom prst="rect">
            <a:avLst/>
          </a:prstGeom>
        </p:spPr>
        <p:txBody>
          <a:bodyPr wrap="square">
            <a:spAutoFit/>
          </a:bodyPr>
          <a:lstStyle/>
          <a:p>
            <a:pPr algn="just"/>
            <a:r>
              <a:rPr lang="es-ES" b="1" dirty="0">
                <a:effectLst>
                  <a:outerShdw blurRad="38100" dist="38100" dir="2700000" algn="tl">
                    <a:srgbClr val="000000">
                      <a:alpha val="43137"/>
                    </a:srgbClr>
                  </a:outerShdw>
                </a:effectLst>
              </a:rPr>
              <a:t>1-</a:t>
            </a:r>
            <a:r>
              <a:rPr lang="es-ES" dirty="0"/>
              <a:t> Ejecutar el generador de señales y configurarlo de acuerdo a la </a:t>
            </a:r>
            <a:r>
              <a:rPr lang="es-ES" dirty="0" smtClean="0"/>
              <a:t>consigna</a:t>
            </a:r>
            <a:endParaRPr lang="es-ES" dirty="0"/>
          </a:p>
          <a:p>
            <a:pPr algn="just"/>
            <a:r>
              <a:rPr lang="es-ES" b="1" dirty="0">
                <a:effectLst>
                  <a:outerShdw blurRad="38100" dist="38100" dir="2700000" algn="tl">
                    <a:srgbClr val="000000">
                      <a:alpha val="43137"/>
                    </a:srgbClr>
                  </a:outerShdw>
                </a:effectLst>
              </a:rPr>
              <a:t>2-</a:t>
            </a:r>
            <a:r>
              <a:rPr lang="es-ES" dirty="0"/>
              <a:t> Comenzar con la simulación, ejecutando el archivo “Lab2_sys2.slx”</a:t>
            </a:r>
          </a:p>
          <a:p>
            <a:pPr algn="just"/>
            <a:r>
              <a:rPr lang="es-ES" b="1" dirty="0">
                <a:effectLst>
                  <a:outerShdw blurRad="38100" dist="38100" dir="2700000" algn="tl">
                    <a:srgbClr val="000000">
                      <a:alpha val="43137"/>
                    </a:srgbClr>
                  </a:outerShdw>
                </a:effectLst>
              </a:rPr>
              <a:t>3-</a:t>
            </a:r>
            <a:r>
              <a:rPr lang="es-ES" dirty="0"/>
              <a:t> Configurar parámetros de estimación espectral y ejecutar el script “Script_Lab2_Sys2.m”</a:t>
            </a:r>
          </a:p>
          <a:p>
            <a:pPr algn="just"/>
            <a:r>
              <a:rPr lang="es-ES" b="1" dirty="0">
                <a:effectLst>
                  <a:outerShdw blurRad="38100" dist="38100" dir="2700000" algn="tl">
                    <a:srgbClr val="000000">
                      <a:alpha val="43137"/>
                    </a:srgbClr>
                  </a:outerShdw>
                </a:effectLst>
              </a:rPr>
              <a:t>4-</a:t>
            </a:r>
            <a:r>
              <a:rPr lang="es-ES" dirty="0"/>
              <a:t> Ejecutar </a:t>
            </a:r>
            <a:r>
              <a:rPr lang="es-ES" dirty="0" err="1"/>
              <a:t>Spectroid</a:t>
            </a:r>
            <a:r>
              <a:rPr lang="es-ES" dirty="0"/>
              <a:t> desde el celular y ejecutar el audio para guardado de la grabación desde el archivo “Lab_2_SinProcesar.wav”</a:t>
            </a:r>
          </a:p>
          <a:p>
            <a:pPr algn="just"/>
            <a:endParaRPr lang="es-ES" dirty="0"/>
          </a:p>
        </p:txBody>
      </p:sp>
    </p:spTree>
    <p:extLst>
      <p:ext uri="{BB962C8B-B14F-4D97-AF65-F5344CB8AC3E}">
        <p14:creationId xmlns:p14="http://schemas.microsoft.com/office/powerpoint/2010/main" val="39515254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99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71600" y="214746"/>
            <a:ext cx="9601200" cy="796636"/>
          </a:xfrm>
        </p:spPr>
        <p:txBody>
          <a:bodyPr>
            <a:normAutofit fontScale="90000"/>
          </a:bodyPr>
          <a:lstStyle/>
          <a:p>
            <a:r>
              <a:rPr lang="es-ES" b="1" dirty="0"/>
              <a:t>Ejercicios de Laboratorio</a:t>
            </a:r>
            <a:r>
              <a:rPr lang="es-ES" dirty="0"/>
              <a:t/>
            </a:r>
            <a:br>
              <a:rPr lang="es-ES" dirty="0"/>
            </a:br>
            <a:endParaRPr lang="es-ES" dirty="0"/>
          </a:p>
        </p:txBody>
      </p:sp>
      <p:sp>
        <p:nvSpPr>
          <p:cNvPr id="3" name="Marcador de contenido 2"/>
          <p:cNvSpPr>
            <a:spLocks noGrp="1"/>
          </p:cNvSpPr>
          <p:nvPr>
            <p:ph idx="1"/>
          </p:nvPr>
        </p:nvSpPr>
        <p:spPr>
          <a:xfrm>
            <a:off x="1371600" y="1196172"/>
            <a:ext cx="9601200" cy="2023608"/>
          </a:xfrm>
        </p:spPr>
        <p:txBody>
          <a:bodyPr>
            <a:normAutofit/>
          </a:bodyPr>
          <a:lstStyle/>
          <a:p>
            <a:r>
              <a:rPr lang="es-ES" sz="3200" dirty="0" smtClean="0"/>
              <a:t>Ejercicio 1</a:t>
            </a:r>
          </a:p>
          <a:p>
            <a:pPr marL="0" indent="0" algn="just">
              <a:buNone/>
            </a:pPr>
            <a:r>
              <a:rPr lang="es-ES" dirty="0"/>
              <a:t>Generar mediante la aplicación </a:t>
            </a:r>
            <a:r>
              <a:rPr lang="es-ES" i="1" dirty="0"/>
              <a:t>“Generador de frecuencias”</a:t>
            </a:r>
            <a:r>
              <a:rPr lang="es-ES" dirty="0"/>
              <a:t>  un único tono sinusoidal de 600 Hz y luego capturar la señal mediante Matlab ( Simulink ) para calcular Espectrograma. Elija diferentes tipos de ventana , longitudes , puntos de la DFT y analice los resultados obtenidos y </a:t>
            </a:r>
            <a:r>
              <a:rPr lang="es-ES" dirty="0" err="1"/>
              <a:t>comparelos</a:t>
            </a:r>
            <a:r>
              <a:rPr lang="es-ES" dirty="0"/>
              <a:t> con los de la aplicación </a:t>
            </a:r>
            <a:r>
              <a:rPr lang="es-ES" i="1" dirty="0"/>
              <a:t>“</a:t>
            </a:r>
            <a:r>
              <a:rPr lang="es-ES" i="1" dirty="0" err="1"/>
              <a:t>Spectroid</a:t>
            </a:r>
            <a:r>
              <a:rPr lang="es-ES" dirty="0" smtClean="0"/>
              <a:t>”.</a:t>
            </a:r>
          </a:p>
          <a:p>
            <a:pPr marL="0" indent="0">
              <a:buNone/>
            </a:pPr>
            <a:endParaRPr lang="es-ES" sz="1800" dirty="0" smtClean="0"/>
          </a:p>
          <a:p>
            <a:endParaRPr lang="es-ES" sz="3200" dirty="0"/>
          </a:p>
        </p:txBody>
      </p:sp>
      <p:pic>
        <p:nvPicPr>
          <p:cNvPr id="4" name="Picture 2" descr="Formato WAV « Formatos de Audio y Vid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269" y="3831625"/>
            <a:ext cx="1519481" cy="151948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019269" y="5385751"/>
            <a:ext cx="3006436" cy="369332"/>
          </a:xfrm>
          <a:prstGeom prst="rect">
            <a:avLst/>
          </a:prstGeom>
          <a:noFill/>
        </p:spPr>
        <p:txBody>
          <a:bodyPr wrap="square" rtlCol="0">
            <a:spAutoFit/>
          </a:bodyPr>
          <a:lstStyle/>
          <a:p>
            <a:r>
              <a:rPr lang="es-ES" dirty="0" smtClean="0"/>
              <a:t>Ejercicio_1.wav</a:t>
            </a:r>
            <a:endParaRPr lang="es-ES" dirty="0"/>
          </a:p>
        </p:txBody>
      </p:sp>
      <p:sp>
        <p:nvSpPr>
          <p:cNvPr id="9" name="Rectángulo 8"/>
          <p:cNvSpPr/>
          <p:nvPr/>
        </p:nvSpPr>
        <p:spPr>
          <a:xfrm>
            <a:off x="1359508" y="3301101"/>
            <a:ext cx="1885131" cy="369332"/>
          </a:xfrm>
          <a:prstGeom prst="rect">
            <a:avLst/>
          </a:prstGeom>
        </p:spPr>
        <p:txBody>
          <a:bodyPr wrap="none">
            <a:spAutoFit/>
          </a:bodyPr>
          <a:lstStyle/>
          <a:p>
            <a:pPr algn="just"/>
            <a:r>
              <a:rPr lang="es-ES" u="sng" dirty="0" smtClean="0">
                <a:effectLst>
                  <a:outerShdw blurRad="38100" dist="38100" dir="2700000" algn="tl">
                    <a:srgbClr val="000000">
                      <a:alpha val="43137"/>
                    </a:srgbClr>
                  </a:outerShdw>
                </a:effectLst>
              </a:rPr>
              <a:t>Modalidad virtual</a:t>
            </a:r>
            <a:endParaRPr lang="es-ES" u="sng" dirty="0">
              <a:effectLst>
                <a:outerShdw blurRad="38100" dist="38100" dir="2700000" algn="tl">
                  <a:srgbClr val="000000">
                    <a:alpha val="43137"/>
                  </a:srgbClr>
                </a:outerShdw>
              </a:effectLst>
            </a:endParaRPr>
          </a:p>
        </p:txBody>
      </p:sp>
      <p:sp>
        <p:nvSpPr>
          <p:cNvPr id="10" name="CuadroTexto 9"/>
          <p:cNvSpPr txBox="1"/>
          <p:nvPr/>
        </p:nvSpPr>
        <p:spPr>
          <a:xfrm>
            <a:off x="3755203" y="3719862"/>
            <a:ext cx="4483235" cy="1754326"/>
          </a:xfrm>
          <a:prstGeom prst="rect">
            <a:avLst/>
          </a:prstGeom>
          <a:solidFill>
            <a:srgbClr val="F8F8F8"/>
          </a:solid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u="sng" dirty="0" err="1" smtClean="0"/>
              <a:t>Command</a:t>
            </a:r>
            <a:r>
              <a:rPr lang="es-ES" u="sng" dirty="0" smtClean="0"/>
              <a:t> </a:t>
            </a:r>
            <a:r>
              <a:rPr lang="es-ES" u="sng" dirty="0" err="1" smtClean="0"/>
              <a:t>Window</a:t>
            </a:r>
            <a:endParaRPr lang="es-ES" u="sng" dirty="0" smtClean="0"/>
          </a:p>
          <a:p>
            <a:endParaRPr lang="es-ES" dirty="0"/>
          </a:p>
          <a:p>
            <a:r>
              <a:rPr lang="es-ES" dirty="0" smtClean="0"/>
              <a:t>&gt;&gt; [Sonido,Fs]=audioread('Ejercicio_1.wav');</a:t>
            </a:r>
          </a:p>
          <a:p>
            <a:endParaRPr lang="es-ES" dirty="0" smtClean="0"/>
          </a:p>
          <a:p>
            <a:r>
              <a:rPr lang="es-ES" dirty="0" smtClean="0"/>
              <a:t>&gt;&gt; Script_Lab2_Sys2</a:t>
            </a:r>
          </a:p>
          <a:p>
            <a:endParaRPr lang="es-ES" dirty="0" smtClean="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497" y="3550576"/>
            <a:ext cx="3455598" cy="2723978"/>
          </a:xfrm>
          <a:prstGeom prst="rect">
            <a:avLst/>
          </a:prstGeom>
        </p:spPr>
      </p:pic>
      <p:sp>
        <p:nvSpPr>
          <p:cNvPr id="15" name="Marcador de número de diapositiva 14"/>
          <p:cNvSpPr>
            <a:spLocks noGrp="1"/>
          </p:cNvSpPr>
          <p:nvPr>
            <p:ph type="sldNum" sz="quarter" idx="12"/>
          </p:nvPr>
        </p:nvSpPr>
        <p:spPr>
          <a:xfrm>
            <a:off x="9777536" y="324249"/>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7</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6" name="Ejercicio_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09548" y="4212135"/>
            <a:ext cx="609600" cy="609600"/>
          </a:xfrm>
          <a:prstGeom prst="rect">
            <a:avLst/>
          </a:prstGeom>
          <a:noFill/>
          <a:ln>
            <a:solidFill>
              <a:schemeClr val="accent2"/>
            </a:solidFill>
          </a:ln>
        </p:spPr>
      </p:pic>
    </p:spTree>
    <p:extLst>
      <p:ext uri="{BB962C8B-B14F-4D97-AF65-F5344CB8AC3E}">
        <p14:creationId xmlns:p14="http://schemas.microsoft.com/office/powerpoint/2010/main" val="1504343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6"/>
                                        </p:tgtEl>
                                      </p:cBhvr>
                                    </p:cmd>
                                  </p:childTnLst>
                                </p:cTn>
                              </p:par>
                            </p:childTnLst>
                          </p:cTn>
                        </p:par>
                      </p:childTnLst>
                    </p:cTn>
                  </p:par>
                </p:childTnLst>
              </p:cTn>
              <p:nextCondLst>
                <p:cond evt="onClick" delay="0">
                  <p:tgtEl>
                    <p:spTgt spid="6"/>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173182"/>
            <a:ext cx="9601200" cy="865909"/>
          </a:xfrm>
        </p:spPr>
        <p:txBody>
          <a:bodyPr>
            <a:normAutofit fontScale="90000"/>
          </a:bodyPr>
          <a:lstStyle/>
          <a:p>
            <a:r>
              <a:rPr lang="es-ES" b="1" dirty="0"/>
              <a:t>Ejercicios de Laboratorio</a:t>
            </a:r>
            <a:r>
              <a:rPr lang="es-ES" dirty="0"/>
              <a:t/>
            </a:r>
            <a:br>
              <a:rPr lang="es-ES" dirty="0"/>
            </a:br>
            <a:endParaRPr lang="es-ES" dirty="0"/>
          </a:p>
        </p:txBody>
      </p:sp>
      <p:sp>
        <p:nvSpPr>
          <p:cNvPr id="3" name="Marcador de contenido 2"/>
          <p:cNvSpPr>
            <a:spLocks noGrp="1"/>
          </p:cNvSpPr>
          <p:nvPr>
            <p:ph idx="1"/>
          </p:nvPr>
        </p:nvSpPr>
        <p:spPr>
          <a:xfrm>
            <a:off x="1371600" y="872837"/>
            <a:ext cx="9809018" cy="1814946"/>
          </a:xfrm>
        </p:spPr>
        <p:txBody>
          <a:bodyPr>
            <a:normAutofit lnSpcReduction="10000"/>
          </a:bodyPr>
          <a:lstStyle/>
          <a:p>
            <a:r>
              <a:rPr lang="es-ES" sz="3200" dirty="0"/>
              <a:t>Ejercicio </a:t>
            </a:r>
            <a:r>
              <a:rPr lang="es-ES" sz="3200" dirty="0" smtClean="0"/>
              <a:t>2</a:t>
            </a:r>
            <a:r>
              <a:rPr lang="es-ES" sz="3200" dirty="0"/>
              <a:t> </a:t>
            </a:r>
          </a:p>
          <a:p>
            <a:pPr marL="0" indent="0" algn="just">
              <a:buNone/>
            </a:pPr>
            <a:r>
              <a:rPr lang="es-ES" dirty="0"/>
              <a:t>Generar mediante la aplicación </a:t>
            </a:r>
            <a:r>
              <a:rPr lang="es-ES" i="1" dirty="0"/>
              <a:t>“Generador de frecuencias”</a:t>
            </a:r>
            <a:r>
              <a:rPr lang="es-ES" dirty="0"/>
              <a:t> tres tonos sinusoidales de 400 Hz , 500 Hz y 600 Hz para luego capturar las señales mediante Matlab ( Simulink ) y calcular el  Espectrograma. Elija diferentes tipos de ventana , longitudes , puntos de la DFT y analice los resultados obtenidos y </a:t>
            </a:r>
            <a:r>
              <a:rPr lang="es-ES" dirty="0" err="1"/>
              <a:t>comparelos</a:t>
            </a:r>
            <a:r>
              <a:rPr lang="es-ES" dirty="0"/>
              <a:t> con los de la aplicación </a:t>
            </a:r>
            <a:r>
              <a:rPr lang="es-ES" i="1" dirty="0"/>
              <a:t>“</a:t>
            </a:r>
            <a:r>
              <a:rPr lang="es-ES" i="1" dirty="0" err="1"/>
              <a:t>Spectroid</a:t>
            </a:r>
            <a:r>
              <a:rPr lang="es-ES" dirty="0"/>
              <a:t>”.</a:t>
            </a:r>
          </a:p>
          <a:p>
            <a:endParaRPr lang="es-ES" dirty="0"/>
          </a:p>
        </p:txBody>
      </p:sp>
      <p:pic>
        <p:nvPicPr>
          <p:cNvPr id="5122" name="Picture 2" descr="https://encrypted-tbn0.gstatic.com/images?q=tbn%3AANd9GcQlogwt3f8vOc0GrbtbadHSfooPX7A7ZWqatw&amp;usqp=CA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6969" y="2647314"/>
            <a:ext cx="1032277" cy="74012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430297" y="2852944"/>
            <a:ext cx="4364182" cy="369332"/>
          </a:xfrm>
          <a:prstGeom prst="rect">
            <a:avLst/>
          </a:prstGeom>
          <a:noFill/>
        </p:spPr>
        <p:txBody>
          <a:bodyPr wrap="square" rtlCol="0">
            <a:prstTxWarp prst="textPlain">
              <a:avLst/>
            </a:prstTxWarp>
            <a:spAutoFit/>
          </a:bodyPr>
          <a:lstStyle/>
          <a:p>
            <a:r>
              <a:rPr lang="es-ES" dirty="0" smtClean="0">
                <a:ln w="0"/>
                <a:effectLst>
                  <a:outerShdw blurRad="38100" dist="19050" dir="2700000" algn="tl" rotWithShape="0">
                    <a:schemeClr val="dk1">
                      <a:alpha val="40000"/>
                    </a:schemeClr>
                  </a:outerShdw>
                </a:effectLst>
              </a:rPr>
              <a:t>¿Es igual este ejercicio al anterior?</a:t>
            </a:r>
            <a:endParaRPr lang="es-ES" dirty="0">
              <a:ln w="0"/>
              <a:effectLst>
                <a:outerShdw blurRad="38100" dist="19050" dir="2700000" algn="tl" rotWithShape="0">
                  <a:schemeClr val="dk1">
                    <a:alpha val="40000"/>
                  </a:schemeClr>
                </a:outerShdw>
              </a:effectLst>
            </a:endParaRPr>
          </a:p>
        </p:txBody>
      </p:sp>
      <p:sp>
        <p:nvSpPr>
          <p:cNvPr id="6" name="Flecha derecha 5"/>
          <p:cNvSpPr/>
          <p:nvPr/>
        </p:nvSpPr>
        <p:spPr>
          <a:xfrm>
            <a:off x="4710545" y="3672175"/>
            <a:ext cx="72043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p:cNvSpPr txBox="1"/>
          <p:nvPr/>
        </p:nvSpPr>
        <p:spPr>
          <a:xfrm>
            <a:off x="1430297" y="3801137"/>
            <a:ext cx="3148261" cy="923330"/>
          </a:xfrm>
          <a:prstGeom prst="rect">
            <a:avLst/>
          </a:prstGeom>
          <a:noFill/>
        </p:spPr>
        <p:txBody>
          <a:bodyPr wrap="square" rtlCol="0">
            <a:spAutoFit/>
          </a:bodyPr>
          <a:lstStyle/>
          <a:p>
            <a:pPr marL="285750" indent="-285750">
              <a:buFont typeface="Arial" panose="020B0604020202020204" pitchFamily="34" charset="0"/>
              <a:buChar char="•"/>
            </a:pPr>
            <a:r>
              <a:rPr lang="es-ES" dirty="0" smtClean="0"/>
              <a:t>En cuanto a procedimiento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smtClean="0"/>
              <a:t>En cuanto al concepto </a:t>
            </a:r>
            <a:endParaRPr lang="es-ES" dirty="0"/>
          </a:p>
        </p:txBody>
      </p:sp>
      <p:sp>
        <p:nvSpPr>
          <p:cNvPr id="8" name="CuadroTexto 7"/>
          <p:cNvSpPr txBox="1"/>
          <p:nvPr/>
        </p:nvSpPr>
        <p:spPr>
          <a:xfrm>
            <a:off x="5624575" y="3804465"/>
            <a:ext cx="9975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smtClean="0"/>
              <a:t>SI</a:t>
            </a:r>
            <a:endParaRPr lang="es-ES" dirty="0"/>
          </a:p>
        </p:txBody>
      </p:sp>
      <p:sp>
        <p:nvSpPr>
          <p:cNvPr id="11" name="Flecha derecha 10"/>
          <p:cNvSpPr/>
          <p:nvPr/>
        </p:nvSpPr>
        <p:spPr>
          <a:xfrm>
            <a:off x="4710545" y="4219988"/>
            <a:ext cx="72043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5625313" y="4340122"/>
            <a:ext cx="9975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smtClean="0"/>
              <a:t>No</a:t>
            </a:r>
            <a:endParaRPr lang="es-ES" dirty="0"/>
          </a:p>
        </p:txBody>
      </p:sp>
      <p:sp>
        <p:nvSpPr>
          <p:cNvPr id="10" name="Abrir llave 9"/>
          <p:cNvSpPr/>
          <p:nvPr/>
        </p:nvSpPr>
        <p:spPr>
          <a:xfrm>
            <a:off x="6816434" y="3678644"/>
            <a:ext cx="1025236" cy="1759528"/>
          </a:xfrm>
          <a:prstGeom prst="leftBrac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CuadroTexto 12"/>
          <p:cNvSpPr txBox="1"/>
          <p:nvPr/>
        </p:nvSpPr>
        <p:spPr>
          <a:xfrm>
            <a:off x="7907923" y="3906237"/>
            <a:ext cx="3643746" cy="1200329"/>
          </a:xfrm>
          <a:prstGeom prst="rect">
            <a:avLst/>
          </a:prstGeom>
          <a:noFill/>
        </p:spPr>
        <p:txBody>
          <a:bodyPr wrap="square" rtlCol="0">
            <a:spAutoFit/>
          </a:bodyPr>
          <a:lstStyle/>
          <a:p>
            <a:r>
              <a:rPr lang="es-ES" dirty="0" smtClean="0">
                <a:sym typeface="Wingdings" panose="05000000000000000000" pitchFamily="2" charset="2"/>
              </a:rPr>
              <a:t></a:t>
            </a:r>
            <a:r>
              <a:rPr lang="es-ES" dirty="0" smtClean="0"/>
              <a:t>La posible diferencia en amplitud entre tonos</a:t>
            </a:r>
            <a:endParaRPr lang="es-ES" dirty="0"/>
          </a:p>
          <a:p>
            <a:endParaRPr lang="es-ES" dirty="0"/>
          </a:p>
          <a:p>
            <a:r>
              <a:rPr lang="es-ES" dirty="0" smtClean="0">
                <a:sym typeface="Wingdings" panose="05000000000000000000" pitchFamily="2" charset="2"/>
              </a:rPr>
              <a:t></a:t>
            </a:r>
            <a:r>
              <a:rPr lang="es-ES" dirty="0" smtClean="0"/>
              <a:t>La separación en frecuencia</a:t>
            </a:r>
            <a:endParaRPr lang="es-ES" dirty="0"/>
          </a:p>
        </p:txBody>
      </p:sp>
      <p:sp>
        <p:nvSpPr>
          <p:cNvPr id="14" name="CuadroTexto 13"/>
          <p:cNvSpPr txBox="1"/>
          <p:nvPr/>
        </p:nvSpPr>
        <p:spPr>
          <a:xfrm>
            <a:off x="7841671" y="2744686"/>
            <a:ext cx="3879272" cy="646331"/>
          </a:xfrm>
          <a:prstGeom prst="rect">
            <a:avLst/>
          </a:prstGeom>
          <a:noFill/>
        </p:spPr>
        <p:txBody>
          <a:bodyPr wrap="square" rtlCol="0">
            <a:spAutoFit/>
          </a:bodyPr>
          <a:lstStyle/>
          <a:p>
            <a:r>
              <a:rPr lang="es-ES" dirty="0" smtClean="0"/>
              <a:t>Al Generarse una señal compuesta de tres tonos</a:t>
            </a:r>
            <a:endParaRPr lang="es-ES" dirty="0"/>
          </a:p>
        </p:txBody>
      </p:sp>
      <p:sp>
        <p:nvSpPr>
          <p:cNvPr id="16" name="Rectángulo 15"/>
          <p:cNvSpPr/>
          <p:nvPr/>
        </p:nvSpPr>
        <p:spPr>
          <a:xfrm>
            <a:off x="7841671" y="3774364"/>
            <a:ext cx="3643746" cy="1500847"/>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solidFill>
                <a:srgbClr val="F8F8F8"/>
              </a:solidFill>
            </a:endParaRPr>
          </a:p>
        </p:txBody>
      </p:sp>
      <p:sp>
        <p:nvSpPr>
          <p:cNvPr id="17" name="Flecha abajo 16"/>
          <p:cNvSpPr/>
          <p:nvPr/>
        </p:nvSpPr>
        <p:spPr>
          <a:xfrm>
            <a:off x="9511143" y="3362575"/>
            <a:ext cx="540327" cy="438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Marcador de número de diapositiva 19"/>
          <p:cNvSpPr>
            <a:spLocks noGrp="1"/>
          </p:cNvSpPr>
          <p:nvPr>
            <p:ph type="sldNum" sz="quarter" idx="12"/>
          </p:nvPr>
        </p:nvSpPr>
        <p:spPr>
          <a:xfrm>
            <a:off x="9376508" y="331711"/>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8</a:t>
            </a:fld>
            <a:endParaRPr lang="es-ES" sz="3200" dirty="0"/>
          </a:p>
        </p:txBody>
      </p:sp>
      <p:pic>
        <p:nvPicPr>
          <p:cNvPr id="5128" name="Picture 8" descr="Bocadillo de diálogo con signo de exclamación - Iconos gratis de red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23264">
            <a:off x="5540901" y="5215806"/>
            <a:ext cx="666477" cy="666477"/>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1455630" y="5438172"/>
            <a:ext cx="3829022" cy="923330"/>
          </a:xfrm>
          <a:prstGeom prst="rect">
            <a:avLst/>
          </a:prstGeom>
          <a:noFill/>
          <a:ln w="38100">
            <a:solidFill>
              <a:srgbClr val="FF0000"/>
            </a:solidFill>
          </a:ln>
        </p:spPr>
        <p:txBody>
          <a:bodyPr wrap="square" rtlCol="0">
            <a:spAutoFit/>
          </a:bodyPr>
          <a:lstStyle/>
          <a:p>
            <a:r>
              <a:rPr lang="es-ES" dirty="0" smtClean="0"/>
              <a:t>Atentos a las características de las ventanas y la relación frecuencia tiempo</a:t>
            </a:r>
            <a:endParaRPr lang="es-ES" dirty="0"/>
          </a:p>
        </p:txBody>
      </p:sp>
    </p:spTree>
    <p:extLst>
      <p:ext uri="{BB962C8B-B14F-4D97-AF65-F5344CB8AC3E}">
        <p14:creationId xmlns:p14="http://schemas.microsoft.com/office/powerpoint/2010/main" val="1754707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376508" y="403829"/>
            <a:ext cx="1596292" cy="404614"/>
          </a:xfrm>
        </p:spPr>
        <p:txBody>
          <a:bodyPr/>
          <a:lstStyle/>
          <a:p>
            <a:fld id="{D54EEB20-A36D-44D3-9F6C-CD1E5EF74AA4}" type="slidenum">
              <a:rPr lang="es-ES" sz="32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9</a:t>
            </a:fld>
            <a:endParaRPr lang="es-E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Título 1"/>
          <p:cNvSpPr>
            <a:spLocks noGrp="1"/>
          </p:cNvSpPr>
          <p:nvPr>
            <p:ph type="title"/>
          </p:nvPr>
        </p:nvSpPr>
        <p:spPr>
          <a:xfrm>
            <a:off x="1371600" y="116570"/>
            <a:ext cx="5694220" cy="865909"/>
          </a:xfrm>
        </p:spPr>
        <p:txBody>
          <a:bodyPr>
            <a:normAutofit fontScale="90000"/>
          </a:bodyPr>
          <a:lstStyle/>
          <a:p>
            <a:r>
              <a:rPr lang="es-ES" b="1" dirty="0"/>
              <a:t>Ejercicios de Laboratorio</a:t>
            </a:r>
            <a:r>
              <a:rPr lang="es-ES" dirty="0"/>
              <a:t/>
            </a:r>
            <a:br>
              <a:rPr lang="es-ES" dirty="0"/>
            </a:br>
            <a:endParaRPr lang="es-ES" dirty="0"/>
          </a:p>
        </p:txBody>
      </p:sp>
      <p:pic>
        <p:nvPicPr>
          <p:cNvPr id="27" name="Picture 2" descr="Formato WAV « Formatos de Audio y Vid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48643"/>
            <a:ext cx="1519481" cy="1519481"/>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p:nvSpPr>
        <p:spPr>
          <a:xfrm>
            <a:off x="1371600" y="3002769"/>
            <a:ext cx="3006436" cy="369332"/>
          </a:xfrm>
          <a:prstGeom prst="rect">
            <a:avLst/>
          </a:prstGeom>
          <a:noFill/>
        </p:spPr>
        <p:txBody>
          <a:bodyPr wrap="square" rtlCol="0">
            <a:spAutoFit/>
          </a:bodyPr>
          <a:lstStyle/>
          <a:p>
            <a:r>
              <a:rPr lang="es-ES" dirty="0" smtClean="0"/>
              <a:t>Ejercicio_2.wav</a:t>
            </a:r>
            <a:endParaRPr lang="es-ES" dirty="0"/>
          </a:p>
        </p:txBody>
      </p:sp>
      <p:pic>
        <p:nvPicPr>
          <p:cNvPr id="30" name="Ejercicio_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37445" y="1965185"/>
            <a:ext cx="609600" cy="609600"/>
          </a:xfrm>
          <a:prstGeom prst="rect">
            <a:avLst/>
          </a:prstGeom>
        </p:spPr>
      </p:pic>
      <p:sp>
        <p:nvSpPr>
          <p:cNvPr id="31" name="CuadroTexto 30"/>
          <p:cNvSpPr txBox="1"/>
          <p:nvPr/>
        </p:nvSpPr>
        <p:spPr>
          <a:xfrm>
            <a:off x="4419600" y="1448643"/>
            <a:ext cx="4483235" cy="1754326"/>
          </a:xfrm>
          <a:prstGeom prst="rect">
            <a:avLst/>
          </a:prstGeom>
          <a:solidFill>
            <a:srgbClr val="F8F8F8"/>
          </a:solidFill>
          <a:ln>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u="sng" dirty="0" err="1" smtClean="0"/>
              <a:t>Command</a:t>
            </a:r>
            <a:r>
              <a:rPr lang="es-ES" u="sng" dirty="0" smtClean="0"/>
              <a:t> </a:t>
            </a:r>
            <a:r>
              <a:rPr lang="es-ES" u="sng" dirty="0" err="1" smtClean="0"/>
              <a:t>Window</a:t>
            </a:r>
            <a:endParaRPr lang="es-ES" u="sng" dirty="0" smtClean="0"/>
          </a:p>
          <a:p>
            <a:endParaRPr lang="es-ES" dirty="0"/>
          </a:p>
          <a:p>
            <a:r>
              <a:rPr lang="es-ES" dirty="0" smtClean="0"/>
              <a:t>&gt;&gt; [Sonido,Fs]=audioread('Ejercicio_2.wav');</a:t>
            </a:r>
          </a:p>
          <a:p>
            <a:endParaRPr lang="es-ES" dirty="0" smtClean="0"/>
          </a:p>
          <a:p>
            <a:r>
              <a:rPr lang="es-ES" dirty="0" smtClean="0"/>
              <a:t>&gt;&gt; Script_Lab2_Sys2</a:t>
            </a:r>
          </a:p>
          <a:p>
            <a:endParaRPr lang="es-ES" dirty="0" smtClean="0"/>
          </a:p>
        </p:txBody>
      </p:sp>
      <p:pic>
        <p:nvPicPr>
          <p:cNvPr id="32" name="Imagen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5293" y="3391350"/>
            <a:ext cx="3953904" cy="3062036"/>
          </a:xfrm>
          <a:prstGeom prst="rect">
            <a:avLst/>
          </a:prstGeom>
        </p:spPr>
      </p:pic>
      <p:pic>
        <p:nvPicPr>
          <p:cNvPr id="33" name="Imagen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0746" y="3372101"/>
            <a:ext cx="4091523" cy="3193574"/>
          </a:xfrm>
          <a:prstGeom prst="rect">
            <a:avLst/>
          </a:prstGeom>
        </p:spPr>
      </p:pic>
      <p:sp>
        <p:nvSpPr>
          <p:cNvPr id="34" name="CuadroTexto 33"/>
          <p:cNvSpPr txBox="1"/>
          <p:nvPr/>
        </p:nvSpPr>
        <p:spPr>
          <a:xfrm>
            <a:off x="9171708" y="1579418"/>
            <a:ext cx="3020291" cy="1200329"/>
          </a:xfrm>
          <a:prstGeom prst="rect">
            <a:avLst/>
          </a:prstGeom>
          <a:noFill/>
        </p:spPr>
        <p:txBody>
          <a:bodyPr wrap="square" rtlCol="0">
            <a:spAutoFit/>
          </a:bodyPr>
          <a:lstStyle/>
          <a:p>
            <a:r>
              <a:rPr lang="es-ES" dirty="0" smtClean="0"/>
              <a:t>Longitud de ventana: 65536</a:t>
            </a:r>
          </a:p>
          <a:p>
            <a:r>
              <a:rPr lang="es-ES" dirty="0" smtClean="0"/>
              <a:t>Muestras DFT:  </a:t>
            </a:r>
            <a:r>
              <a:rPr lang="es-ES" dirty="0"/>
              <a:t>131072</a:t>
            </a:r>
          </a:p>
          <a:p>
            <a:endParaRPr lang="es-ES" dirty="0" smtClean="0"/>
          </a:p>
          <a:p>
            <a:endParaRPr lang="es-ES" dirty="0"/>
          </a:p>
        </p:txBody>
      </p:sp>
      <p:sp>
        <p:nvSpPr>
          <p:cNvPr id="35" name="Elipse 34"/>
          <p:cNvSpPr/>
          <p:nvPr/>
        </p:nvSpPr>
        <p:spPr>
          <a:xfrm>
            <a:off x="9060873" y="1208223"/>
            <a:ext cx="3131126" cy="136656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derecha 35"/>
          <p:cNvSpPr/>
          <p:nvPr/>
        </p:nvSpPr>
        <p:spPr>
          <a:xfrm>
            <a:off x="6818064" y="5001936"/>
            <a:ext cx="495512" cy="6927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lecha derecha 36"/>
          <p:cNvSpPr/>
          <p:nvPr/>
        </p:nvSpPr>
        <p:spPr>
          <a:xfrm rot="10800000">
            <a:off x="5524075" y="4150809"/>
            <a:ext cx="415765" cy="537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CuadroTexto 37"/>
          <p:cNvSpPr txBox="1"/>
          <p:nvPr/>
        </p:nvSpPr>
        <p:spPr>
          <a:xfrm flipH="1">
            <a:off x="5909898" y="4217228"/>
            <a:ext cx="1450791" cy="369332"/>
          </a:xfrm>
          <a:prstGeom prst="rect">
            <a:avLst/>
          </a:prstGeom>
          <a:noFill/>
        </p:spPr>
        <p:txBody>
          <a:bodyPr wrap="square" rtlCol="0">
            <a:spAutoFit/>
          </a:bodyPr>
          <a:lstStyle/>
          <a:p>
            <a:r>
              <a:rPr lang="es-ES" dirty="0" smtClean="0"/>
              <a:t>Rectangular</a:t>
            </a:r>
            <a:endParaRPr lang="es-ES" dirty="0"/>
          </a:p>
        </p:txBody>
      </p:sp>
      <p:sp>
        <p:nvSpPr>
          <p:cNvPr id="40" name="CuadroTexto 39"/>
          <p:cNvSpPr txBox="1"/>
          <p:nvPr/>
        </p:nvSpPr>
        <p:spPr>
          <a:xfrm flipH="1">
            <a:off x="5615029" y="5123398"/>
            <a:ext cx="1450791" cy="369332"/>
          </a:xfrm>
          <a:prstGeom prst="rect">
            <a:avLst/>
          </a:prstGeom>
          <a:noFill/>
        </p:spPr>
        <p:txBody>
          <a:bodyPr wrap="square" rtlCol="0">
            <a:spAutoFit/>
          </a:bodyPr>
          <a:lstStyle/>
          <a:p>
            <a:r>
              <a:rPr lang="es-ES" dirty="0" err="1" smtClean="0"/>
              <a:t>Blackman</a:t>
            </a:r>
            <a:endParaRPr lang="es-ES" dirty="0"/>
          </a:p>
        </p:txBody>
      </p:sp>
      <p:sp>
        <p:nvSpPr>
          <p:cNvPr id="18" name="Marcador de contenido 2"/>
          <p:cNvSpPr>
            <a:spLocks noGrp="1"/>
          </p:cNvSpPr>
          <p:nvPr>
            <p:ph idx="1"/>
          </p:nvPr>
        </p:nvSpPr>
        <p:spPr>
          <a:xfrm>
            <a:off x="1371600" y="781184"/>
            <a:ext cx="2608117" cy="628334"/>
          </a:xfrm>
        </p:spPr>
        <p:txBody>
          <a:bodyPr>
            <a:normAutofit/>
          </a:bodyPr>
          <a:lstStyle/>
          <a:p>
            <a:r>
              <a:rPr lang="es-ES" sz="3200" dirty="0"/>
              <a:t>Ejercicio </a:t>
            </a:r>
            <a:r>
              <a:rPr lang="es-ES" sz="3200" dirty="0" smtClean="0"/>
              <a:t>2</a:t>
            </a:r>
            <a:endParaRPr lang="es-ES" sz="3200" dirty="0"/>
          </a:p>
        </p:txBody>
      </p:sp>
    </p:spTree>
    <p:extLst>
      <p:ext uri="{BB962C8B-B14F-4D97-AF65-F5344CB8AC3E}">
        <p14:creationId xmlns:p14="http://schemas.microsoft.com/office/powerpoint/2010/main" val="36023748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7" fill="hold"/>
                                        <p:tgtEl>
                                          <p:spTgt spid="30"/>
                                        </p:tgtEl>
                                      </p:cBhvr>
                                    </p:cmd>
                                  </p:childTnLst>
                                </p:cTn>
                              </p:par>
                            </p:childTnLst>
                          </p:cTn>
                        </p:par>
                      </p:childTnLst>
                    </p:cTn>
                  </p:par>
                </p:childTnLst>
              </p:cTn>
              <p:nextCondLst>
                <p:cond evt="onClick" delay="0">
                  <p:tgtEl>
                    <p:spTgt spid="30"/>
                  </p:tgtEl>
                </p:cond>
              </p:nextCondLst>
            </p:seq>
            <p:audio>
              <p:cMediaNode vol="10000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Crop">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Recorte</Template>
  <TotalTime>1064</TotalTime>
  <Words>1633</Words>
  <Application>Microsoft Office PowerPoint</Application>
  <PresentationFormat>Panorámica</PresentationFormat>
  <Paragraphs>237</Paragraphs>
  <Slides>22</Slides>
  <Notes>1</Notes>
  <HiddenSlides>0</HiddenSlides>
  <MMClips>10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Cambria Math</vt:lpstr>
      <vt:lpstr>Franklin Gothic Book</vt:lpstr>
      <vt:lpstr>Wingdings</vt:lpstr>
      <vt:lpstr>Crop</vt:lpstr>
      <vt:lpstr>Laboratorio de sistemas y Señales 2</vt:lpstr>
      <vt:lpstr>Introducción</vt:lpstr>
      <vt:lpstr>Importante recordar</vt:lpstr>
      <vt:lpstr>Ejemplo</vt:lpstr>
      <vt:lpstr>Ejercicios de Laboratorio </vt:lpstr>
      <vt:lpstr>Ejercicios de Laboratorio </vt:lpstr>
      <vt:lpstr>Ejercicios de Laboratorio </vt:lpstr>
      <vt:lpstr>Ejercicios de Laboratorio </vt:lpstr>
      <vt:lpstr>Ejercicios de Laboratorio </vt:lpstr>
      <vt:lpstr>Ejercicios de Laboratorio </vt:lpstr>
      <vt:lpstr>Ejercicios de Laboratorio </vt:lpstr>
      <vt:lpstr>Ejercicios de Laboratorio </vt:lpstr>
      <vt:lpstr>Ejercicios de Laboratorio </vt:lpstr>
      <vt:lpstr>Ejercicios de Laboratorio </vt:lpstr>
      <vt:lpstr>Aplicaciones en Telecomunicaciones</vt:lpstr>
      <vt:lpstr>Modulación en Amplitud (AM)</vt:lpstr>
      <vt:lpstr>Modulación en Amplitud (AM)</vt:lpstr>
      <vt:lpstr>Ejercicio de laboratorio</vt:lpstr>
      <vt:lpstr>Ejercicio de laboratorio</vt:lpstr>
      <vt:lpstr>Ejercicio de laboratorio</vt:lpstr>
      <vt:lpstr>Ejercicio de laboratorio</vt:lpstr>
      <vt:lpstr>Ejercicio de laboratorio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Laboratorio de sistemas y Señales 2</dc:title>
  <dc:creator>Lukitas</dc:creator>
  <cp:lastModifiedBy>Lukitas</cp:lastModifiedBy>
  <cp:revision>68</cp:revision>
  <dcterms:created xsi:type="dcterms:W3CDTF">2020-11-09T13:51:20Z</dcterms:created>
  <dcterms:modified xsi:type="dcterms:W3CDTF">2020-11-12T19:59:50Z</dcterms:modified>
</cp:coreProperties>
</file>